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301" r:id="rId2"/>
    <p:sldId id="302" r:id="rId3"/>
    <p:sldId id="303" r:id="rId4"/>
    <p:sldId id="304" r:id="rId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2025"/>
    <a:srgbClr val="4ABFE8"/>
    <a:srgbClr val="3333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BFA057B7-9007-4F08-8130-4325C7D7D4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="" xmlns:a16="http://schemas.microsoft.com/office/drawing/2014/main" id="{55AC8143-2150-4CCC-B851-6659A23B67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8E6B92A2-907C-4786-8097-93E50047F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5/31/2018</a:t>
            </a:fld>
            <a:endParaRPr lang="en-US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FA3F89E6-24CD-4422-8ADB-CAA77E562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9B5436F0-78D0-4FCE-BD0E-507276D25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069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 advTm="19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C0CF22EA-0A58-4F6E-95CD-01E356128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="" xmlns:a16="http://schemas.microsoft.com/office/drawing/2014/main" id="{AE0513F4-AF56-4F3F-8411-EFBCF13C95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64D6176C-0FCF-4357-A2BC-86DB226C5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5/31/2018</a:t>
            </a:fld>
            <a:endParaRPr lang="en-US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1028CEF9-EDDD-4671-A191-341F3620C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8A8631D0-5813-453E-8AA9-4597B9DD7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717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 advTm="19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="" xmlns:a16="http://schemas.microsoft.com/office/drawing/2014/main" id="{58C3CCD9-605A-4E83-A2DC-4C78518D9F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="" xmlns:a16="http://schemas.microsoft.com/office/drawing/2014/main" id="{0C292344-1FA2-4636-9A77-E9AB50D18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08998BD3-1E72-42BC-9E25-5A5B41B81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5/31/2018</a:t>
            </a:fld>
            <a:endParaRPr lang="en-US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0AE6858F-351C-4733-860F-7E185118C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4D5ED08F-FF56-453C-8594-35808A3DD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991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 advTm="19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4EF6FF0B-6513-4B09-A991-21A64CA9C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62DBB247-1A94-4C9A-AF5A-19C82C328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8529BC7D-47C9-42F9-8B94-59966DC39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5/31/2018</a:t>
            </a:fld>
            <a:endParaRPr lang="en-US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E140691B-59D8-44F1-9E40-EF14807BB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C29A922A-DAE5-4AFE-ACCD-39567D04B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043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 advTm="19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BCD101D2-1472-4F52-AC5D-75E3AE4A7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="" xmlns:a16="http://schemas.microsoft.com/office/drawing/2014/main" id="{7C2F6B30-510F-4C7F-9794-8210219FBC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28D450BA-3247-49B8-B6F6-A7B640FA4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5/31/2018</a:t>
            </a:fld>
            <a:endParaRPr lang="en-US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38D2F3C1-7B60-49EF-B591-0EC87C637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64529ABF-2424-4C48-B952-27F5CC929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565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 advTm="19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8F956728-29DA-4B14-A8F3-BD30BD7B0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9E9EDF03-3978-4918-B5D7-D5C7E0C44C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="" xmlns:a16="http://schemas.microsoft.com/office/drawing/2014/main" id="{F1F7E448-0563-4019-B43C-36D1170128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="" xmlns:a16="http://schemas.microsoft.com/office/drawing/2014/main" id="{402ED5D9-DD53-4E4F-8E9F-77991B516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5/31/2018</a:t>
            </a:fld>
            <a:endParaRPr lang="en-US" dirty="0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="" xmlns:a16="http://schemas.microsoft.com/office/drawing/2014/main" id="{D7C6EFA3-B3EF-4FF3-9BC4-8AB82824B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="" xmlns:a16="http://schemas.microsoft.com/office/drawing/2014/main" id="{8083B075-B1FB-4A24-965E-98C9AD56B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668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 advTm="19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1EF7F6EB-77C8-4258-829D-FB118871E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="" xmlns:a16="http://schemas.microsoft.com/office/drawing/2014/main" id="{82D34E0B-CA8B-4F85-96D4-942C59FED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="" xmlns:a16="http://schemas.microsoft.com/office/drawing/2014/main" id="{B3282698-58F3-489E-A1EC-66976DF8DA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="" xmlns:a16="http://schemas.microsoft.com/office/drawing/2014/main" id="{4A760341-18A3-4E11-8216-59BD81231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="" xmlns:a16="http://schemas.microsoft.com/office/drawing/2014/main" id="{6431DDC1-8A1F-4584-A4CE-85C3238410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="" xmlns:a16="http://schemas.microsoft.com/office/drawing/2014/main" id="{F7BFCB34-935E-4F7F-98AE-5C89A2B93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5/31/2018</a:t>
            </a:fld>
            <a:endParaRPr lang="en-US" dirty="0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="" xmlns:a16="http://schemas.microsoft.com/office/drawing/2014/main" id="{DF6ECB07-6E2B-4393-A7BC-3C62DE07B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="" xmlns:a16="http://schemas.microsoft.com/office/drawing/2014/main" id="{348A18B0-7700-40C0-AEE5-8AFF7C58B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526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 advTm="19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A2FC745F-D1D8-4E61-9CB8-A651D746C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="" xmlns:a16="http://schemas.microsoft.com/office/drawing/2014/main" id="{4669532D-E0F6-4FEC-9D25-7BCA49275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5/31/2018</a:t>
            </a:fld>
            <a:endParaRPr lang="en-US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="" xmlns:a16="http://schemas.microsoft.com/office/drawing/2014/main" id="{634DD27A-5EFB-49F9-9046-54A5D1C35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="" xmlns:a16="http://schemas.microsoft.com/office/drawing/2014/main" id="{AE484040-CA45-41E2-B8B2-918FF4A21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762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 advTm="19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="" xmlns:a16="http://schemas.microsoft.com/office/drawing/2014/main" id="{61675631-CA60-40D7-994E-963D0C9C1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5/31/2018</a:t>
            </a:fld>
            <a:endParaRPr lang="en-US" dirty="0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="" xmlns:a16="http://schemas.microsoft.com/office/drawing/2014/main" id="{37C9B5A2-DF4E-40DC-A3BB-3C66A8109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="" xmlns:a16="http://schemas.microsoft.com/office/drawing/2014/main" id="{E60A921D-17C8-46D2-8C8F-21D0D3242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260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 advTm="19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33B50F0E-13ED-4FDC-A794-1D1A5F17D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124F665D-4B58-4417-96EB-FE1B7886F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="" xmlns:a16="http://schemas.microsoft.com/office/drawing/2014/main" id="{FB25B982-9D20-4A25-97D3-6DBB007F3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="" xmlns:a16="http://schemas.microsoft.com/office/drawing/2014/main" id="{AED56087-DA66-4AB6-9927-4275EF421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5/31/2018</a:t>
            </a:fld>
            <a:endParaRPr lang="en-US" dirty="0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="" xmlns:a16="http://schemas.microsoft.com/office/drawing/2014/main" id="{F60D5B0D-C0C4-417C-9F1F-9926D16F0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="" xmlns:a16="http://schemas.microsoft.com/office/drawing/2014/main" id="{BDA5C050-459D-416B-BFDF-DD74A2354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012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 advTm="19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52CA942D-9EAB-4714-9AA9-BC400CDDA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="" xmlns:a16="http://schemas.microsoft.com/office/drawing/2014/main" id="{0A0BDC3F-AF02-47E6-8D6B-575A777CE6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="" xmlns:a16="http://schemas.microsoft.com/office/drawing/2014/main" id="{870F8207-598C-41FD-B3B6-D0DD282A9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="" xmlns:a16="http://schemas.microsoft.com/office/drawing/2014/main" id="{1C574EAF-DB20-4765-A1E6-36FE93E21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5/31/2018</a:t>
            </a:fld>
            <a:endParaRPr lang="en-US" dirty="0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="" xmlns:a16="http://schemas.microsoft.com/office/drawing/2014/main" id="{76DC93DB-DAA3-4E82-A666-814CEA45D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="" xmlns:a16="http://schemas.microsoft.com/office/drawing/2014/main" id="{BCD3DFB4-181E-4EA8-AF1A-1204700B8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47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 advTm="19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9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="" xmlns:a16="http://schemas.microsoft.com/office/drawing/2014/main" id="{0D538F3C-C9F1-4568-9DA4-604319EF0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="" xmlns:a16="http://schemas.microsoft.com/office/drawing/2014/main" id="{0338A69E-CE79-4785-BCD4-4E759ED2B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FA7440BB-19B3-4493-86BF-8C1A14F938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5/31/2018</a:t>
            </a:fld>
            <a:endParaRPr lang="en-US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9CC12CDA-67AC-4D1B-BC8A-9F4067A978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CFE7AAB3-5CEE-4EB5-81DC-58742EB172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393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 advTm="1900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Ομάδα 6">
            <a:extLst>
              <a:ext uri="{FF2B5EF4-FFF2-40B4-BE49-F238E27FC236}">
                <a16:creationId xmlns="" xmlns:a16="http://schemas.microsoft.com/office/drawing/2014/main" id="{787AA625-CC64-4AD0-AFC7-BB2C4CABABE0}"/>
              </a:ext>
            </a:extLst>
          </p:cNvPr>
          <p:cNvGrpSpPr/>
          <p:nvPr/>
        </p:nvGrpSpPr>
        <p:grpSpPr>
          <a:xfrm>
            <a:off x="113850" y="127606"/>
            <a:ext cx="8769651" cy="6161050"/>
            <a:chOff x="113850" y="127606"/>
            <a:chExt cx="8769651" cy="6161050"/>
          </a:xfrm>
        </p:grpSpPr>
        <p:pic>
          <p:nvPicPr>
            <p:cNvPr id="2" name="Εικόνα 1">
              <a:extLst>
                <a:ext uri="{FF2B5EF4-FFF2-40B4-BE49-F238E27FC236}">
                  <a16:creationId xmlns="" xmlns:a16="http://schemas.microsoft.com/office/drawing/2014/main" id="{55064C63-D06C-4EB5-87E0-13C40BE52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850" y="127606"/>
              <a:ext cx="2413690" cy="2259460"/>
            </a:xfrm>
            <a:prstGeom prst="rect">
              <a:avLst/>
            </a:prstGeom>
          </p:spPr>
        </p:pic>
        <p:pic>
          <p:nvPicPr>
            <p:cNvPr id="3" name="Εικόνα 2">
              <a:extLst>
                <a:ext uri="{FF2B5EF4-FFF2-40B4-BE49-F238E27FC236}">
                  <a16:creationId xmlns="" xmlns:a16="http://schemas.microsoft.com/office/drawing/2014/main" id="{3488C131-8FC3-4560-B2AD-A1146B4DE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80891" y="1035169"/>
              <a:ext cx="6502610" cy="5253487"/>
            </a:xfrm>
            <a:prstGeom prst="rect">
              <a:avLst/>
            </a:prstGeom>
          </p:spPr>
        </p:pic>
        <p:sp>
          <p:nvSpPr>
            <p:cNvPr id="4" name="Ορθογώνιο 3">
              <a:extLst>
                <a:ext uri="{FF2B5EF4-FFF2-40B4-BE49-F238E27FC236}">
                  <a16:creationId xmlns="" xmlns:a16="http://schemas.microsoft.com/office/drawing/2014/main" id="{F48ACB3D-5353-4DFC-BEB0-C0A72FA5708C}"/>
                </a:ext>
              </a:extLst>
            </p:cNvPr>
            <p:cNvSpPr/>
            <p:nvPr/>
          </p:nvSpPr>
          <p:spPr>
            <a:xfrm>
              <a:off x="2527540" y="3925017"/>
              <a:ext cx="2044460" cy="213935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/>
                <a:t>ΕΠΙΛΥΣΗ ΠΡΟΒΛΗΜΑΤΩΝ ΚΑΙ</a:t>
              </a:r>
            </a:p>
            <a:p>
              <a:pPr algn="ctr"/>
              <a:endParaRPr lang="el-GR" dirty="0"/>
            </a:p>
            <a:p>
              <a:pPr algn="ctr"/>
              <a:r>
                <a:rPr lang="el-GR" dirty="0"/>
                <a:t> ΔΗΜΙΟΥΡΓΙΚΟΤΗΤΑ</a:t>
              </a:r>
            </a:p>
            <a:p>
              <a:pPr algn="ctr"/>
              <a:endParaRPr lang="el-GR" dirty="0"/>
            </a:p>
          </p:txBody>
        </p:sp>
        <p:sp>
          <p:nvSpPr>
            <p:cNvPr id="5" name="Ορθογώνιο 4">
              <a:extLst>
                <a:ext uri="{FF2B5EF4-FFF2-40B4-BE49-F238E27FC236}">
                  <a16:creationId xmlns="" xmlns:a16="http://schemas.microsoft.com/office/drawing/2014/main" id="{83F20F04-BFA6-411A-BE3B-9ED94413EA31}"/>
                </a:ext>
              </a:extLst>
            </p:cNvPr>
            <p:cNvSpPr/>
            <p:nvPr/>
          </p:nvSpPr>
          <p:spPr>
            <a:xfrm>
              <a:off x="4572000" y="3925018"/>
              <a:ext cx="1785668" cy="213935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/>
                <a:t>ΚΑΛΗ ΕΠΙΚΟΙΝΩΝΙΑ</a:t>
              </a:r>
            </a:p>
            <a:p>
              <a:pPr algn="ctr"/>
              <a:endParaRPr lang="el-GR" sz="800" dirty="0"/>
            </a:p>
            <a:p>
              <a:pPr algn="ctr"/>
              <a:r>
                <a:rPr lang="el-GR" dirty="0"/>
                <a:t>ΟΜΑΔΙΚΟΤΗΤΑ</a:t>
              </a:r>
            </a:p>
            <a:p>
              <a:pPr algn="ctr"/>
              <a:endParaRPr lang="el-GR" sz="800" dirty="0"/>
            </a:p>
            <a:p>
              <a:pPr algn="ctr"/>
              <a:r>
                <a:rPr lang="el-GR" dirty="0"/>
                <a:t>ΚΤΙΣΙΜΟ ΔΙΚΤΥΟΥ ΕΠΑΦΩΝ</a:t>
              </a:r>
            </a:p>
          </p:txBody>
        </p:sp>
        <p:sp>
          <p:nvSpPr>
            <p:cNvPr id="6" name="Ορθογώνιο 5">
              <a:extLst>
                <a:ext uri="{FF2B5EF4-FFF2-40B4-BE49-F238E27FC236}">
                  <a16:creationId xmlns="" xmlns:a16="http://schemas.microsoft.com/office/drawing/2014/main" id="{F80A659B-9A38-40CA-AF9C-62444E3805D6}"/>
                </a:ext>
              </a:extLst>
            </p:cNvPr>
            <p:cNvSpPr/>
            <p:nvPr/>
          </p:nvSpPr>
          <p:spPr>
            <a:xfrm>
              <a:off x="6357667" y="3925018"/>
              <a:ext cx="1932317" cy="213935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/>
                <a:t>ΕΝΤΟΠΙΣΜΟΣ ΤΩΝ ΕΝΔΙΑΦΕΡΟΝΤΩΝ</a:t>
              </a:r>
            </a:p>
            <a:p>
              <a:pPr algn="ctr"/>
              <a:endParaRPr lang="el-GR" sz="800" dirty="0"/>
            </a:p>
            <a:p>
              <a:pPr algn="ctr"/>
              <a:r>
                <a:rPr lang="el-GR" dirty="0"/>
                <a:t>ΑΥΤΟΠΕΠΟΙΘΗΣΗ</a:t>
              </a:r>
            </a:p>
            <a:p>
              <a:pPr algn="ctr"/>
              <a:endParaRPr lang="el-GR" sz="800" dirty="0"/>
            </a:p>
            <a:p>
              <a:pPr algn="ctr"/>
              <a:r>
                <a:rPr lang="el-GR" dirty="0"/>
                <a:t>ΥΠΟΣΤΗΡΙΚΤΙΚΟ ΣΥΣΤΗΜΑ</a:t>
              </a:r>
            </a:p>
          </p:txBody>
        </p:sp>
      </p:grpSp>
      <p:pic>
        <p:nvPicPr>
          <p:cNvPr id="8" name="Εγγεγραμμένος ήχος">
            <a:hlinkClick r:id="" action="ppaction://media"/>
            <a:extLst>
              <a:ext uri="{FF2B5EF4-FFF2-40B4-BE49-F238E27FC236}">
                <a16:creationId xmlns="" xmlns:a16="http://schemas.microsoft.com/office/drawing/2014/main" id="{F00490AD-6CD0-4B0D-A6CC-49C6901EDC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158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 advTm="1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1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="" xmlns:a16="http://schemas.microsoft.com/office/drawing/2014/main" id="{3AD59FFD-ACAC-4FD9-95C2-8C7D652FEF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811" y="836764"/>
            <a:ext cx="7647867" cy="4589252"/>
          </a:xfrm>
          <a:prstGeom prst="rect">
            <a:avLst/>
          </a:prstGeom>
        </p:spPr>
      </p:pic>
      <p:grpSp>
        <p:nvGrpSpPr>
          <p:cNvPr id="6" name="Ομάδα 5">
            <a:extLst>
              <a:ext uri="{FF2B5EF4-FFF2-40B4-BE49-F238E27FC236}">
                <a16:creationId xmlns="" xmlns:a16="http://schemas.microsoft.com/office/drawing/2014/main" id="{FC7C132A-AD31-4F60-830F-65B3C6854F11}"/>
              </a:ext>
            </a:extLst>
          </p:cNvPr>
          <p:cNvGrpSpPr/>
          <p:nvPr/>
        </p:nvGrpSpPr>
        <p:grpSpPr>
          <a:xfrm>
            <a:off x="2907102" y="2009955"/>
            <a:ext cx="4063041" cy="2558206"/>
            <a:chOff x="2907102" y="2009955"/>
            <a:chExt cx="4063041" cy="2558206"/>
          </a:xfrm>
        </p:grpSpPr>
        <p:sp>
          <p:nvSpPr>
            <p:cNvPr id="4" name="Ορθογώνιο 3">
              <a:extLst>
                <a:ext uri="{FF2B5EF4-FFF2-40B4-BE49-F238E27FC236}">
                  <a16:creationId xmlns="" xmlns:a16="http://schemas.microsoft.com/office/drawing/2014/main" id="{A5A002DD-771F-4E9B-B733-FDF551266519}"/>
                </a:ext>
              </a:extLst>
            </p:cNvPr>
            <p:cNvSpPr/>
            <p:nvPr/>
          </p:nvSpPr>
          <p:spPr>
            <a:xfrm>
              <a:off x="3122762" y="2009955"/>
              <a:ext cx="3847381" cy="121632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/>
                <a:t>Βρείτε το πάθος σας, γίνετε "</a:t>
              </a:r>
              <a:r>
                <a:rPr lang="el-GR" dirty="0" err="1"/>
                <a:t>ειδικός"μέσα</a:t>
              </a:r>
              <a:r>
                <a:rPr lang="el-GR" dirty="0"/>
                <a:t> σε μια περιοχή ενδιαφέροντος και μην σταματάτε ποτέ να μαθαίνετε</a:t>
              </a:r>
            </a:p>
          </p:txBody>
        </p:sp>
        <p:sp>
          <p:nvSpPr>
            <p:cNvPr id="5" name="Ορθογώνιο 4">
              <a:extLst>
                <a:ext uri="{FF2B5EF4-FFF2-40B4-BE49-F238E27FC236}">
                  <a16:creationId xmlns="" xmlns:a16="http://schemas.microsoft.com/office/drawing/2014/main" id="{17E48C9F-1028-49B2-8093-BB1E43529462}"/>
                </a:ext>
              </a:extLst>
            </p:cNvPr>
            <p:cNvSpPr/>
            <p:nvPr/>
          </p:nvSpPr>
          <p:spPr>
            <a:xfrm>
              <a:off x="2907102" y="3506332"/>
              <a:ext cx="3968151" cy="106182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l-GR" dirty="0"/>
                <a:t>Μην είστε ταπεινοί σε ένα σφάλμα – Να ξέρετε πότε να μιλήσετε και πώς να τονίσετε τα επιτεύγματα</a:t>
              </a:r>
            </a:p>
            <a:p>
              <a:endParaRPr lang="el-GR" sz="900" dirty="0"/>
            </a:p>
          </p:txBody>
        </p:sp>
      </p:grpSp>
      <p:pic>
        <p:nvPicPr>
          <p:cNvPr id="8" name="Εγγεγραμμένος ήχος">
            <a:hlinkClick r:id="" action="ppaction://media"/>
            <a:extLst>
              <a:ext uri="{FF2B5EF4-FFF2-40B4-BE49-F238E27FC236}">
                <a16:creationId xmlns="" xmlns:a16="http://schemas.microsoft.com/office/drawing/2014/main" id="{8CFBDC69-0150-4593-A0A6-691951C8F5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105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 advTm="1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3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Ομάδα 8">
            <a:extLst>
              <a:ext uri="{FF2B5EF4-FFF2-40B4-BE49-F238E27FC236}">
                <a16:creationId xmlns="" xmlns:a16="http://schemas.microsoft.com/office/drawing/2014/main" id="{8DF5F620-7CA6-4FED-8573-7AAD37297D49}"/>
              </a:ext>
            </a:extLst>
          </p:cNvPr>
          <p:cNvGrpSpPr/>
          <p:nvPr/>
        </p:nvGrpSpPr>
        <p:grpSpPr>
          <a:xfrm>
            <a:off x="178754" y="50321"/>
            <a:ext cx="7835186" cy="6552989"/>
            <a:chOff x="178754" y="50321"/>
            <a:chExt cx="7835186" cy="6552989"/>
          </a:xfrm>
        </p:grpSpPr>
        <p:grpSp>
          <p:nvGrpSpPr>
            <p:cNvPr id="6" name="Ομάδα 5">
              <a:extLst>
                <a:ext uri="{FF2B5EF4-FFF2-40B4-BE49-F238E27FC236}">
                  <a16:creationId xmlns="" xmlns:a16="http://schemas.microsoft.com/office/drawing/2014/main" id="{6550BACB-8D4D-4791-8005-45A04422EE8D}"/>
                </a:ext>
              </a:extLst>
            </p:cNvPr>
            <p:cNvGrpSpPr/>
            <p:nvPr/>
          </p:nvGrpSpPr>
          <p:grpSpPr>
            <a:xfrm>
              <a:off x="178754" y="50321"/>
              <a:ext cx="7835186" cy="6552989"/>
              <a:chOff x="178754" y="50321"/>
              <a:chExt cx="7835186" cy="6552989"/>
            </a:xfrm>
          </p:grpSpPr>
          <p:pic>
            <p:nvPicPr>
              <p:cNvPr id="2" name="Εικόνα 1">
                <a:extLst>
                  <a:ext uri="{FF2B5EF4-FFF2-40B4-BE49-F238E27FC236}">
                    <a16:creationId xmlns="" xmlns:a16="http://schemas.microsoft.com/office/drawing/2014/main" id="{BD51DF1E-8AB9-4A1D-B5E5-4CA1CAEC84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7448" y="3136421"/>
                <a:ext cx="6976491" cy="3466889"/>
              </a:xfrm>
              <a:prstGeom prst="rect">
                <a:avLst/>
              </a:prstGeom>
            </p:spPr>
          </p:pic>
          <p:pic>
            <p:nvPicPr>
              <p:cNvPr id="3" name="Εικόνα 2">
                <a:extLst>
                  <a:ext uri="{FF2B5EF4-FFF2-40B4-BE49-F238E27FC236}">
                    <a16:creationId xmlns="" xmlns:a16="http://schemas.microsoft.com/office/drawing/2014/main" id="{B82AC540-9C40-4108-9D71-1420D8DF1C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37449" y="50321"/>
                <a:ext cx="6976491" cy="3086100"/>
              </a:xfrm>
              <a:prstGeom prst="rect">
                <a:avLst/>
              </a:prstGeom>
            </p:spPr>
          </p:pic>
          <p:pic>
            <p:nvPicPr>
              <p:cNvPr id="4" name="Εικόνα 3">
                <a:extLst>
                  <a:ext uri="{FF2B5EF4-FFF2-40B4-BE49-F238E27FC236}">
                    <a16:creationId xmlns="" xmlns:a16="http://schemas.microsoft.com/office/drawing/2014/main" id="{09677110-F407-42AB-BFEA-64A5EFEB01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8754" y="2501660"/>
                <a:ext cx="2917993" cy="1570007"/>
              </a:xfrm>
              <a:prstGeom prst="rect">
                <a:avLst/>
              </a:prstGeom>
            </p:spPr>
          </p:pic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095E2878-0563-40A1-B0A1-157187B1FAFF}"/>
                  </a:ext>
                </a:extLst>
              </p:cNvPr>
              <p:cNvSpPr txBox="1"/>
              <p:nvPr/>
            </p:nvSpPr>
            <p:spPr>
              <a:xfrm>
                <a:off x="1375913" y="4421716"/>
                <a:ext cx="6530195" cy="175432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l-GR" b="1" dirty="0">
                    <a:solidFill>
                      <a:schemeClr val="accent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Σπουδαίο επάγγελμα </a:t>
                </a:r>
                <a:r>
                  <a:rPr lang="el-GR" dirty="0"/>
                  <a:t>- Πολλά σημαντικά προβλήματα για επίλυση</a:t>
                </a:r>
              </a:p>
              <a:p>
                <a:r>
                  <a:rPr lang="el-GR" dirty="0"/>
                  <a:t>• Ορισμένες θέσεις / ευκαιρίες </a:t>
                </a:r>
                <a:r>
                  <a:rPr lang="el-GR" b="1" dirty="0">
                    <a:solidFill>
                      <a:schemeClr val="accent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εκτός της "δουλειάς" σας </a:t>
                </a:r>
                <a:r>
                  <a:rPr lang="el-GR" dirty="0"/>
                  <a:t>είναι οι εξίσου σημαντικές  </a:t>
                </a:r>
              </a:p>
              <a:p>
                <a:r>
                  <a:rPr lang="el-GR" dirty="0"/>
                  <a:t>• Η </a:t>
                </a:r>
                <a:r>
                  <a:rPr lang="el-GR" b="1" dirty="0">
                    <a:solidFill>
                      <a:schemeClr val="accent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εξισορρόπηση επαγγελματικής και προσωπικής ζωής </a:t>
                </a:r>
                <a:r>
                  <a:rPr lang="el-GR" dirty="0"/>
                  <a:t>θέλει δουλειά –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l-GR" dirty="0"/>
                  <a:t>Μην φοβάστε να κάνετε δύσκολες επιλογές / μην μετανιώνετε</a:t>
                </a:r>
              </a:p>
            </p:txBody>
          </p:sp>
        </p:grpSp>
        <p:sp>
          <p:nvSpPr>
            <p:cNvPr id="7" name="Ορθογώνιο 6">
              <a:extLst>
                <a:ext uri="{FF2B5EF4-FFF2-40B4-BE49-F238E27FC236}">
                  <a16:creationId xmlns="" xmlns:a16="http://schemas.microsoft.com/office/drawing/2014/main" id="{024D3D07-9873-487C-A284-76971089A00A}"/>
                </a:ext>
              </a:extLst>
            </p:cNvPr>
            <p:cNvSpPr/>
            <p:nvPr/>
          </p:nvSpPr>
          <p:spPr>
            <a:xfrm>
              <a:off x="1130060" y="233717"/>
              <a:ext cx="3890514" cy="23083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l-GR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Πώς να πετύχετε</a:t>
              </a:r>
            </a:p>
            <a:p>
              <a:r>
                <a:rPr lang="el-GR" dirty="0"/>
                <a:t>• Βρείτε καλούς υποστηρικτικούς μέντορες, </a:t>
              </a:r>
            </a:p>
            <a:p>
              <a:r>
                <a:rPr lang="el-GR" dirty="0"/>
                <a:t>• Ζητήστε αυτό που χρειάζεστε για να πετύχετε</a:t>
              </a:r>
            </a:p>
            <a:p>
              <a:r>
                <a:rPr lang="el-GR" dirty="0"/>
                <a:t>• Διαβάστε τις διαφορές μεταξύ των δύο φύλων - γνωρίστε τον εαυτό σας</a:t>
              </a:r>
            </a:p>
            <a:p>
              <a:endParaRPr lang="el-GR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A995A40A-A4E0-4331-8663-E407FEA5D2A6}"/>
                </a:ext>
              </a:extLst>
            </p:cNvPr>
            <p:cNvSpPr txBox="1"/>
            <p:nvPr/>
          </p:nvSpPr>
          <p:spPr>
            <a:xfrm>
              <a:off x="5020574" y="233717"/>
              <a:ext cx="1181818" cy="8704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l-GR" dirty="0"/>
            </a:p>
          </p:txBody>
        </p:sp>
      </p:grpSp>
      <p:pic>
        <p:nvPicPr>
          <p:cNvPr id="10" name="Εγγεγραμμένος ήχος">
            <a:hlinkClick r:id="" action="ppaction://media"/>
            <a:extLst>
              <a:ext uri="{FF2B5EF4-FFF2-40B4-BE49-F238E27FC236}">
                <a16:creationId xmlns="" xmlns:a16="http://schemas.microsoft.com/office/drawing/2014/main" id="{56836553-315D-4B55-905E-7A7B40F187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127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 advTm="1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13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="" xmlns:a16="http://schemas.microsoft.com/office/drawing/2014/main" id="{92FA4F61-B991-4245-9E27-EE0A16119E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607" y="298484"/>
            <a:ext cx="3097333" cy="1832638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="" xmlns:a16="http://schemas.microsoft.com/office/drawing/2014/main" id="{E07DBDAE-9EC5-49B1-9501-954BAF703B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607" y="2131122"/>
            <a:ext cx="7476225" cy="3925018"/>
          </a:xfrm>
          <a:prstGeom prst="rect">
            <a:avLst/>
          </a:prstGeom>
        </p:spPr>
      </p:pic>
      <p:sp>
        <p:nvSpPr>
          <p:cNvPr id="4" name="Ορθογώνιο 3">
            <a:extLst>
              <a:ext uri="{FF2B5EF4-FFF2-40B4-BE49-F238E27FC236}">
                <a16:creationId xmlns="" xmlns:a16="http://schemas.microsoft.com/office/drawing/2014/main" id="{12B53132-ED75-4184-BC96-FDBC79A14411}"/>
              </a:ext>
            </a:extLst>
          </p:cNvPr>
          <p:cNvSpPr/>
          <p:nvPr/>
        </p:nvSpPr>
        <p:spPr>
          <a:xfrm>
            <a:off x="3950897" y="3232306"/>
            <a:ext cx="5037828" cy="35394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ctr"/>
            <a:endParaRPr lang="el-GR" sz="80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Εργαστείτε για κάποιον που σέβεστε και σας σέβεται</a:t>
            </a:r>
            <a:endParaRPr lang="el-GR" sz="20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8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r>
              <a:rPr lang="el-G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</a:t>
            </a:r>
            <a:r>
              <a:rPr lang="el-GR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Επαγγελματικός και αμοιβαίος σεβασμός είναι το</a:t>
            </a:r>
            <a:r>
              <a:rPr lang="el-GR" sz="20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l-GR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«Λίπασμα» για την ανάπτυξη σταδιοδρομίας</a:t>
            </a:r>
          </a:p>
          <a:p>
            <a:r>
              <a:rPr lang="el-G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/>
            </a:r>
            <a:br>
              <a:rPr lang="el-G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el-G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</a:t>
            </a:r>
            <a:r>
              <a:rPr lang="el-GR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Να είστε ανοικτοί να μοιραστείτε επαγγελματικές εμπειρίες, είναι μια μορφή παθητικής καθοδήγησης</a:t>
            </a:r>
            <a:r>
              <a:rPr lang="el-G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/>
            </a:r>
            <a:br>
              <a:rPr lang="el-G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el-GR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</a:t>
            </a:r>
            <a:r>
              <a:rPr lang="el-GR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Να είστε αυτός ο μέντορας που η νεότερη</a:t>
            </a:r>
            <a:r>
              <a:rPr lang="el-GR" sz="20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l-GR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γενιά ψάχνει</a:t>
            </a:r>
            <a:endParaRPr lang="el-GR" sz="2000" b="0" i="0" dirty="0">
              <a:solidFill>
                <a:srgbClr val="777777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Εγγεγραμμένος ήχος">
            <a:hlinkClick r:id="" action="ppaction://media"/>
            <a:extLst>
              <a:ext uri="{FF2B5EF4-FFF2-40B4-BE49-F238E27FC236}">
                <a16:creationId xmlns="" xmlns:a16="http://schemas.microsoft.com/office/drawing/2014/main" id="{AF7B4265-40F2-4D61-AB84-49B5101DAB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478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 advTm="1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1058</TotalTime>
  <Words>147</Words>
  <Application>Microsoft Office PowerPoint</Application>
  <PresentationFormat>On-screen Show (4:3)</PresentationFormat>
  <Paragraphs>28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Arial</vt:lpstr>
      <vt:lpstr>Calibri</vt:lpstr>
      <vt:lpstr>Calibri Light</vt:lpstr>
      <vt:lpstr>Θέμα του Office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ΓΥΝΑΙΚΕΣ ΣΤΗΝ ΕΠΙΣΤΗΜΗ</dc:title>
  <dc:creator>Fillenia Sideri</dc:creator>
  <cp:lastModifiedBy>Spiros</cp:lastModifiedBy>
  <cp:revision>65</cp:revision>
  <dcterms:created xsi:type="dcterms:W3CDTF">2018-03-10T10:19:45Z</dcterms:created>
  <dcterms:modified xsi:type="dcterms:W3CDTF">2018-05-31T14:52:21Z</dcterms:modified>
</cp:coreProperties>
</file>