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8" d="100"/>
          <a:sy n="78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DD74-81CF-4A3E-B047-7D89A9DA78D4}" type="datetimeFigureOut">
              <a:rPr lang="el-GR" smtClean="0"/>
              <a:t>6/2/2017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2EAE6-E104-4880-AD79-1481B131D1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5072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DD74-81CF-4A3E-B047-7D89A9DA78D4}" type="datetimeFigureOut">
              <a:rPr lang="el-GR" smtClean="0"/>
              <a:t>6/2/2017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2EAE6-E104-4880-AD79-1481B131D1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9160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DD74-81CF-4A3E-B047-7D89A9DA78D4}" type="datetimeFigureOut">
              <a:rPr lang="el-GR" smtClean="0"/>
              <a:t>6/2/2017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2EAE6-E104-4880-AD79-1481B131D1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4417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DD74-81CF-4A3E-B047-7D89A9DA78D4}" type="datetimeFigureOut">
              <a:rPr lang="el-GR" smtClean="0"/>
              <a:t>6/2/2017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2EAE6-E104-4880-AD79-1481B131D1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7277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DD74-81CF-4A3E-B047-7D89A9DA78D4}" type="datetimeFigureOut">
              <a:rPr lang="el-GR" smtClean="0"/>
              <a:t>6/2/2017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2EAE6-E104-4880-AD79-1481B131D1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8984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DD74-81CF-4A3E-B047-7D89A9DA78D4}" type="datetimeFigureOut">
              <a:rPr lang="el-GR" smtClean="0"/>
              <a:t>6/2/2017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2EAE6-E104-4880-AD79-1481B131D1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0611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DD74-81CF-4A3E-B047-7D89A9DA78D4}" type="datetimeFigureOut">
              <a:rPr lang="el-GR" smtClean="0"/>
              <a:t>6/2/2017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2EAE6-E104-4880-AD79-1481B131D1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4109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DD74-81CF-4A3E-B047-7D89A9DA78D4}" type="datetimeFigureOut">
              <a:rPr lang="el-GR" smtClean="0"/>
              <a:t>6/2/2017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2EAE6-E104-4880-AD79-1481B131D1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3688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DD74-81CF-4A3E-B047-7D89A9DA78D4}" type="datetimeFigureOut">
              <a:rPr lang="el-GR" smtClean="0"/>
              <a:t>6/2/2017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2EAE6-E104-4880-AD79-1481B131D1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38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DD74-81CF-4A3E-B047-7D89A9DA78D4}" type="datetimeFigureOut">
              <a:rPr lang="el-GR" smtClean="0"/>
              <a:t>6/2/2017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2EAE6-E104-4880-AD79-1481B131D1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8487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DD74-81CF-4A3E-B047-7D89A9DA78D4}" type="datetimeFigureOut">
              <a:rPr lang="el-GR" smtClean="0"/>
              <a:t>6/2/2017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2EAE6-E104-4880-AD79-1481B131D1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1571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2DD74-81CF-4A3E-B047-7D89A9DA78D4}" type="datetimeFigureOut">
              <a:rPr lang="el-GR" smtClean="0"/>
              <a:t>6/2/2017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2EAE6-E104-4880-AD79-1481B131D1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251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800" dirty="0" smtClean="0"/>
              <a:t>Συνεργασία μεταξύ ΑΕΙ και Βιομηχανίας</a:t>
            </a:r>
            <a:r>
              <a:rPr lang="en-US" sz="4800" dirty="0" smtClean="0"/>
              <a:t>:</a:t>
            </a:r>
            <a:r>
              <a:rPr lang="el-GR" sz="4800" dirty="0" smtClean="0"/>
              <a:t> Προσωπική εμπειρία</a:t>
            </a:r>
            <a:endParaRPr lang="el-GR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70028"/>
            <a:ext cx="9144000" cy="1655762"/>
          </a:xfrm>
        </p:spPr>
        <p:txBody>
          <a:bodyPr/>
          <a:lstStyle/>
          <a:p>
            <a:r>
              <a:rPr lang="el-GR" dirty="0" smtClean="0"/>
              <a:t>Μ.Γ.Κοντομηνάς</a:t>
            </a:r>
          </a:p>
          <a:p>
            <a:r>
              <a:rPr lang="el-GR" dirty="0" smtClean="0"/>
              <a:t>Τμήμα Χημείας, Παν/μιο Ιωαννίνων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41899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32"/>
    </mc:Choice>
    <mc:Fallback xmlns="">
      <p:transition spd="slow" advTm="553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420" y="167268"/>
            <a:ext cx="1179799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/>
              <a:t>Τα παραπάνω έργα διαχειρίζεται η ΕΕΠΙ είτε μέσω</a:t>
            </a:r>
            <a:r>
              <a:rPr lang="en-US" sz="2800" b="1" dirty="0"/>
              <a:t>: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/>
              <a:t>Συγκεκριμένων </a:t>
            </a:r>
            <a:r>
              <a:rPr lang="el-GR" sz="2800" dirty="0"/>
              <a:t>ανταγωνιστικών ερευνητικών έργων που εγκρίνονται στο Εργαστήριο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/>
              <a:t>Προγράμματος </a:t>
            </a:r>
            <a:r>
              <a:rPr lang="el-GR" sz="2800" dirty="0"/>
              <a:t>Παροχής Υπηρεσιών που έχω ανοίξει </a:t>
            </a:r>
            <a:r>
              <a:rPr lang="el-GR" sz="2800" dirty="0" smtClean="0"/>
              <a:t>στην ΕΕΠΙ </a:t>
            </a:r>
            <a:r>
              <a:rPr lang="el-GR" sz="2800" dirty="0"/>
              <a:t>το οποίο λειτουργεί από το </a:t>
            </a:r>
            <a:r>
              <a:rPr lang="el-GR" sz="2800" dirty="0" smtClean="0"/>
              <a:t>1995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  <a:p>
            <a:r>
              <a:rPr lang="el-GR" sz="2800" dirty="0" smtClean="0"/>
              <a:t>Τέτοιες συνεργασίες </a:t>
            </a:r>
            <a:r>
              <a:rPr lang="el-GR" sz="2800" dirty="0" smtClean="0">
                <a:solidFill>
                  <a:srgbClr val="7030A0"/>
                </a:solidFill>
              </a:rPr>
              <a:t>οφελούν και τα δύο μέρη </a:t>
            </a:r>
            <a:r>
              <a:rPr lang="el-GR" sz="2800" dirty="0" smtClean="0"/>
              <a:t>και είναι απαραίτητες και για το Παν/μιο αλλά και τη βιομηχανία που πολλές φορές δεν έχει τη δυνατότητα να συντηρεί δικό της εργαστήριο Ερευνας και εξειδικευμένων μετρήσεων</a:t>
            </a:r>
          </a:p>
          <a:p>
            <a:endParaRPr lang="el-GR" sz="2800" dirty="0"/>
          </a:p>
          <a:p>
            <a:r>
              <a:rPr lang="el-GR" sz="2800" dirty="0" smtClean="0"/>
              <a:t>Προυπόθεση είναι η </a:t>
            </a:r>
            <a:r>
              <a:rPr lang="el-GR" sz="2800" dirty="0" smtClean="0">
                <a:solidFill>
                  <a:srgbClr val="7030A0"/>
                </a:solidFill>
              </a:rPr>
              <a:t>αμοιβαία εμπιστοσύνη </a:t>
            </a:r>
            <a:r>
              <a:rPr lang="el-GR" sz="2800" dirty="0" smtClean="0"/>
              <a:t>και η </a:t>
            </a:r>
            <a:r>
              <a:rPr lang="el-GR" sz="2800" dirty="0" smtClean="0">
                <a:solidFill>
                  <a:srgbClr val="7030A0"/>
                </a:solidFill>
              </a:rPr>
              <a:t>όρεξη για δουλειά/προσφορά</a:t>
            </a:r>
            <a:endParaRPr lang="el-GR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787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873" y="178420"/>
            <a:ext cx="1180914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Προτεινόμενα μέτρα για την ενδυνάμωση τέτοιων συνεργασιών</a:t>
            </a:r>
            <a:r>
              <a:rPr lang="en-US" sz="2800" b="1" dirty="0" smtClean="0"/>
              <a:t>:</a:t>
            </a:r>
            <a:endParaRPr lang="el-GR" sz="2800" b="1" dirty="0" smtClean="0"/>
          </a:p>
          <a:p>
            <a:endParaRPr lang="el-G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/>
              <a:t>Ας φτιάξει κάθε Εργαστήριο κατάλογο με τις </a:t>
            </a:r>
            <a:r>
              <a:rPr lang="el-GR" sz="2800" dirty="0" smtClean="0">
                <a:solidFill>
                  <a:srgbClr val="7030A0"/>
                </a:solidFill>
              </a:rPr>
              <a:t>ιδιαίτερες δυνατότητες </a:t>
            </a:r>
            <a:r>
              <a:rPr lang="el-GR" sz="2800" dirty="0" smtClean="0"/>
              <a:t>που διαθέτει για παροχή υπηρεσιών στη βιομηχανία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/>
              <a:t>Ας κάνει το πρώτο βήμα να προσεγγίσει τη βιομηχανία για μια πρώτη γνωριμία </a:t>
            </a:r>
            <a:r>
              <a:rPr lang="el-GR" sz="2800" dirty="0" smtClean="0">
                <a:solidFill>
                  <a:srgbClr val="7030A0"/>
                </a:solidFill>
              </a:rPr>
              <a:t>(εξωστρέφεια)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/>
              <a:t>Οι σχέσεις </a:t>
            </a:r>
            <a:r>
              <a:rPr lang="el-GR" sz="2800" dirty="0" smtClean="0">
                <a:solidFill>
                  <a:srgbClr val="7030A0"/>
                </a:solidFill>
              </a:rPr>
              <a:t>αμοιβαίας εμπιστοσύνης και συνεργασίας χτίζονται αργά </a:t>
            </a:r>
            <a:r>
              <a:rPr lang="el-GR" sz="2800" dirty="0" smtClean="0"/>
              <a:t>και συνήθως αργούν να αποδόσουν καρπούς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/>
              <a:t>Η ΕΕΧ θα μπορούσε να συγκεντρώσει τους παραπάνω καταλόγους και να δημιουργήσει ένα αρχείο το οποίο θα θέσει υπόψη της βιομηχανίας</a:t>
            </a:r>
            <a:r>
              <a:rPr lang="el-GR" sz="2800" dirty="0" smtClean="0">
                <a:solidFill>
                  <a:srgbClr val="7030A0"/>
                </a:solidFill>
              </a:rPr>
              <a:t> (δημιουργία </a:t>
            </a:r>
            <a:r>
              <a:rPr lang="en-US" sz="2800" dirty="0" smtClean="0">
                <a:solidFill>
                  <a:srgbClr val="7030A0"/>
                </a:solidFill>
              </a:rPr>
              <a:t>site </a:t>
            </a:r>
            <a:r>
              <a:rPr lang="el-GR" sz="2800" dirty="0" smtClean="0">
                <a:solidFill>
                  <a:srgbClr val="7030A0"/>
                </a:solidFill>
              </a:rPr>
              <a:t>στο </a:t>
            </a:r>
            <a:r>
              <a:rPr lang="en-US" sz="2800" dirty="0" smtClean="0">
                <a:solidFill>
                  <a:srgbClr val="7030A0"/>
                </a:solidFill>
              </a:rPr>
              <a:t>Internet </a:t>
            </a:r>
            <a:r>
              <a:rPr lang="el-GR" sz="2800" dirty="0" smtClean="0">
                <a:solidFill>
                  <a:srgbClr val="7030A0"/>
                </a:solidFill>
              </a:rPr>
              <a:t>από το τμήμα Χημικών Βιομηχανίας</a:t>
            </a:r>
            <a:r>
              <a:rPr lang="en-US" sz="2800" dirty="0" smtClean="0">
                <a:solidFill>
                  <a:srgbClr val="7030A0"/>
                </a:solidFill>
              </a:rPr>
              <a:t> EEX</a:t>
            </a:r>
            <a:r>
              <a:rPr lang="el-GR" sz="2800" dirty="0" smtClean="0">
                <a:solidFill>
                  <a:srgbClr val="7030A0"/>
                </a:solidFill>
              </a:rPr>
              <a:t>)</a:t>
            </a:r>
          </a:p>
          <a:p>
            <a:endParaRPr lang="el-GR" sz="28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13355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385" y="256478"/>
            <a:ext cx="1156381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sz="3200" dirty="0" smtClean="0"/>
              <a:t>                                            Ευχαριστώ</a:t>
            </a:r>
          </a:p>
          <a:p>
            <a:r>
              <a:rPr lang="el-GR" sz="3200" dirty="0"/>
              <a:t> </a:t>
            </a:r>
            <a:r>
              <a:rPr lang="el-GR" sz="3200" dirty="0" smtClean="0"/>
              <a:t>                                   για την προσοχή σας</a:t>
            </a:r>
            <a:r>
              <a:rPr lang="el-GR" dirty="0" smtClean="0"/>
              <a:t>                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7057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9141" y="490654"/>
            <a:ext cx="1151921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200722" y="234176"/>
            <a:ext cx="1169762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Στο </a:t>
            </a:r>
            <a:r>
              <a:rPr lang="en-US" sz="2800" b="1" dirty="0" smtClean="0"/>
              <a:t>Dept. of Food Science, Rutgers University, N.J.    </a:t>
            </a:r>
            <a:r>
              <a:rPr lang="el-GR" sz="2800" b="1" dirty="0" smtClean="0"/>
              <a:t>(</a:t>
            </a:r>
            <a:r>
              <a:rPr lang="en-US" sz="2800" b="1" dirty="0" smtClean="0"/>
              <a:t>1975-1980</a:t>
            </a:r>
            <a:r>
              <a:rPr lang="el-GR" sz="2800" b="1" dirty="0" smtClean="0"/>
              <a:t>)</a:t>
            </a:r>
            <a:endParaRPr lang="en-US" sz="2800" b="1" dirty="0" smtClean="0"/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/>
              <a:t>    Υποτροφίες και </a:t>
            </a:r>
            <a:r>
              <a:rPr lang="en-US" sz="2800" dirty="0" smtClean="0"/>
              <a:t>projects</a:t>
            </a:r>
            <a:r>
              <a:rPr lang="el-GR" sz="2800" dirty="0" smtClean="0"/>
              <a:t> απο τη βιομηχανία Τροφίμων και Υλικών</a:t>
            </a:r>
          </a:p>
          <a:p>
            <a:r>
              <a:rPr lang="el-GR" sz="2800" dirty="0" smtClean="0"/>
              <a:t>         συσκευασίας </a:t>
            </a:r>
            <a:r>
              <a:rPr lang="el-GR" sz="2800" dirty="0" smtClean="0">
                <a:solidFill>
                  <a:srgbClr val="7030A0"/>
                </a:solidFill>
              </a:rPr>
              <a:t>(</a:t>
            </a:r>
            <a:r>
              <a:rPr lang="en-US" sz="2800" dirty="0" smtClean="0">
                <a:solidFill>
                  <a:srgbClr val="7030A0"/>
                </a:solidFill>
              </a:rPr>
              <a:t>Borden Chem. </a:t>
            </a:r>
            <a:r>
              <a:rPr lang="en-US" sz="2800" dirty="0" err="1" smtClean="0">
                <a:solidFill>
                  <a:srgbClr val="7030A0"/>
                </a:solidFill>
              </a:rPr>
              <a:t>Div</a:t>
            </a:r>
            <a:r>
              <a:rPr lang="el-GR" sz="2800" dirty="0" smtClean="0">
                <a:solidFill>
                  <a:srgbClr val="7030A0"/>
                </a:solidFill>
              </a:rPr>
              <a:t>.</a:t>
            </a:r>
            <a:r>
              <a:rPr lang="en-US" sz="2800" dirty="0" smtClean="0">
                <a:solidFill>
                  <a:srgbClr val="7030A0"/>
                </a:solidFill>
              </a:rPr>
              <a:t>, Keebler cookies, </a:t>
            </a:r>
            <a:r>
              <a:rPr lang="en-US" sz="2800" dirty="0" err="1" smtClean="0">
                <a:solidFill>
                  <a:srgbClr val="7030A0"/>
                </a:solidFill>
              </a:rPr>
              <a:t>Hercon</a:t>
            </a:r>
            <a:r>
              <a:rPr lang="en-US" sz="2800" dirty="0" smtClean="0">
                <a:solidFill>
                  <a:srgbClr val="7030A0"/>
                </a:solidFill>
              </a:rPr>
              <a:t> Inc.,</a:t>
            </a:r>
            <a:endParaRPr lang="el-GR" sz="2800" dirty="0" smtClean="0">
              <a:solidFill>
                <a:srgbClr val="7030A0"/>
              </a:solidFill>
            </a:endParaRPr>
          </a:p>
          <a:p>
            <a:r>
              <a:rPr lang="el-GR" sz="2800" dirty="0">
                <a:solidFill>
                  <a:srgbClr val="7030A0"/>
                </a:solidFill>
              </a:rPr>
              <a:t> </a:t>
            </a:r>
            <a:r>
              <a:rPr lang="el-GR" sz="2800" dirty="0" smtClean="0">
                <a:solidFill>
                  <a:srgbClr val="7030A0"/>
                </a:solidFill>
              </a:rPr>
              <a:t>      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l-GR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Nabisco)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     M</a:t>
            </a:r>
            <a:r>
              <a:rPr lang="el-GR" sz="2800" dirty="0" smtClean="0"/>
              <a:t>ελέτες μετανάστευσης </a:t>
            </a:r>
            <a:r>
              <a:rPr lang="en-US" sz="2800" dirty="0" smtClean="0"/>
              <a:t>VCM</a:t>
            </a:r>
            <a:r>
              <a:rPr lang="el-GR" sz="2800" dirty="0" smtClean="0"/>
              <a:t> και πλαστικοποιητών από φιάλες και</a:t>
            </a:r>
          </a:p>
          <a:p>
            <a:r>
              <a:rPr lang="el-GR" sz="2800" dirty="0" smtClean="0"/>
              <a:t>           μεμβράνες αντίστοιχα σε προσομοιωτές και τρόφιμα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/>
              <a:t>     Οι μελέτες συνέβαλαν στον περιορισμό του κατάλοιπου </a:t>
            </a:r>
            <a:r>
              <a:rPr lang="en-US" sz="2800" dirty="0" smtClean="0"/>
              <a:t>VCM</a:t>
            </a:r>
            <a:r>
              <a:rPr lang="el-GR" sz="2800" dirty="0" smtClean="0"/>
              <a:t> στις φιάλες</a:t>
            </a:r>
          </a:p>
          <a:p>
            <a:r>
              <a:rPr lang="el-GR" sz="2800" dirty="0" smtClean="0"/>
              <a:t>          </a:t>
            </a:r>
            <a:r>
              <a:rPr lang="en-US" sz="2800" dirty="0" smtClean="0"/>
              <a:t>PVC</a:t>
            </a:r>
            <a:r>
              <a:rPr lang="el-GR" sz="2800" dirty="0" smtClean="0"/>
              <a:t> (κάτω από 100</a:t>
            </a:r>
            <a:r>
              <a:rPr lang="en-US" sz="2800" dirty="0" smtClean="0"/>
              <a:t> ppb)</a:t>
            </a:r>
            <a:r>
              <a:rPr lang="el-GR" sz="2800" dirty="0" smtClean="0"/>
              <a:t> ,  τη σταδιακή αντικατάσταση του </a:t>
            </a:r>
            <a:r>
              <a:rPr lang="en-US" sz="2800" dirty="0" smtClean="0"/>
              <a:t>PVC</a:t>
            </a:r>
            <a:r>
              <a:rPr lang="el-GR" sz="2800" dirty="0" smtClean="0"/>
              <a:t> από </a:t>
            </a:r>
            <a:r>
              <a:rPr lang="en-US" sz="2800" dirty="0" smtClean="0"/>
              <a:t>PET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</a:t>
            </a:r>
            <a:r>
              <a:rPr lang="en-US" sz="2800" dirty="0" smtClean="0">
                <a:solidFill>
                  <a:srgbClr val="7030A0"/>
                </a:solidFill>
              </a:rPr>
              <a:t>(</a:t>
            </a:r>
            <a:r>
              <a:rPr lang="el-GR" sz="2800" dirty="0" smtClean="0">
                <a:solidFill>
                  <a:srgbClr val="7030A0"/>
                </a:solidFill>
              </a:rPr>
              <a:t>βρώσιμα λάδια,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l-GR" sz="2800" dirty="0" smtClean="0">
                <a:solidFill>
                  <a:srgbClr val="7030A0"/>
                </a:solidFill>
              </a:rPr>
              <a:t>νερό), </a:t>
            </a:r>
            <a:r>
              <a:rPr lang="el-GR" sz="2800" dirty="0" smtClean="0"/>
              <a:t>την αντικατάσταση του </a:t>
            </a:r>
            <a:r>
              <a:rPr lang="en-US" sz="2800" dirty="0" smtClean="0"/>
              <a:t>DOP </a:t>
            </a:r>
            <a:r>
              <a:rPr lang="el-GR" sz="2800" dirty="0" smtClean="0"/>
              <a:t>από </a:t>
            </a:r>
            <a:r>
              <a:rPr lang="en-US" sz="2800" dirty="0" smtClean="0"/>
              <a:t>DOA </a:t>
            </a:r>
            <a:r>
              <a:rPr lang="el-GR" sz="2800" dirty="0" smtClean="0"/>
              <a:t>και τη</a:t>
            </a:r>
            <a:endParaRPr lang="en-US" sz="2800" dirty="0" smtClean="0"/>
          </a:p>
          <a:p>
            <a:r>
              <a:rPr lang="en-US" sz="2800" dirty="0" smtClean="0"/>
              <a:t>        </a:t>
            </a:r>
            <a:r>
              <a:rPr lang="el-GR" sz="2800" dirty="0" smtClean="0"/>
              <a:t> χρήση πολυμερικών</a:t>
            </a:r>
            <a:r>
              <a:rPr lang="en-US" sz="2800" dirty="0" smtClean="0"/>
              <a:t> </a:t>
            </a:r>
            <a:r>
              <a:rPr lang="el-GR" sz="2800" dirty="0" smtClean="0"/>
              <a:t>πλαστικοποιητών στις μεμβράνες </a:t>
            </a:r>
            <a:r>
              <a:rPr lang="en-US" sz="2800" dirty="0" smtClean="0"/>
              <a:t>PVC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r>
              <a:rPr lang="en-US" sz="2800" dirty="0" smtClean="0"/>
              <a:t>    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5591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26"/>
    </mc:Choice>
    <mc:Fallback xmlns="">
      <p:transition spd="slow" advTm="222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department of food science rutgers university, Nabisco bui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280" y="1310049"/>
            <a:ext cx="7259444" cy="5452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38254" y="109720"/>
            <a:ext cx="114931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dirty="0" smtClean="0"/>
              <a:t>   </a:t>
            </a:r>
            <a:r>
              <a:rPr lang="en-US" sz="2400" dirty="0" smtClean="0"/>
              <a:t>To </a:t>
            </a:r>
            <a:r>
              <a:rPr lang="en-US" sz="2400" dirty="0"/>
              <a:t>1980 </a:t>
            </a:r>
            <a:r>
              <a:rPr lang="el-GR" sz="2400" dirty="0"/>
              <a:t>η εταιρία </a:t>
            </a:r>
            <a:r>
              <a:rPr lang="en-US" sz="2400" dirty="0"/>
              <a:t>Nabisco </a:t>
            </a:r>
            <a:r>
              <a:rPr lang="el-GR" sz="2400" dirty="0"/>
              <a:t>δώρησε 1 εκατ. δολ. στο </a:t>
            </a:r>
            <a:r>
              <a:rPr lang="en-US" sz="2400" dirty="0" smtClean="0"/>
              <a:t>Dept.</a:t>
            </a:r>
            <a:r>
              <a:rPr lang="el-GR" sz="2400" dirty="0" smtClean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Food Science</a:t>
            </a:r>
            <a:endParaRPr lang="el-GR" sz="2400" dirty="0"/>
          </a:p>
          <a:p>
            <a:r>
              <a:rPr lang="el-GR" sz="2400" dirty="0"/>
              <a:t>        </a:t>
            </a:r>
            <a:r>
              <a:rPr lang="en-US" sz="2400" dirty="0"/>
              <a:t> </a:t>
            </a:r>
            <a:r>
              <a:rPr lang="el-GR" sz="2400" dirty="0"/>
              <a:t> για την ανέγερση συμπληρωματικού κτιρίου 1000 </a:t>
            </a:r>
            <a:r>
              <a:rPr lang="en-US" sz="2400" dirty="0"/>
              <a:t>m2 </a:t>
            </a:r>
            <a:r>
              <a:rPr lang="el-GR" sz="2400" dirty="0"/>
              <a:t>με αντάλλαγμα την</a:t>
            </a:r>
            <a:endParaRPr lang="en-US" sz="2400" dirty="0"/>
          </a:p>
          <a:p>
            <a:r>
              <a:rPr lang="el-GR" sz="2400" dirty="0"/>
              <a:t>      </a:t>
            </a:r>
            <a:r>
              <a:rPr lang="en-US" sz="2400" dirty="0"/>
              <a:t>   </a:t>
            </a:r>
            <a:r>
              <a:rPr lang="el-GR" sz="2400" dirty="0"/>
              <a:t> αναγραφή στη πρόσοψη του κτιρίου το όνομα του δωρητή </a:t>
            </a:r>
            <a:r>
              <a:rPr lang="en-US" sz="2400" dirty="0"/>
              <a:t>NABISCO</a:t>
            </a:r>
            <a:endParaRPr lang="el-GR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9623502" y="1616927"/>
            <a:ext cx="22079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Κίνητρα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dirty="0" smtClean="0"/>
              <a:t>-</a:t>
            </a:r>
            <a:r>
              <a:rPr lang="el-GR" dirty="0" smtClean="0"/>
              <a:t>φοροαπααλλαγή</a:t>
            </a:r>
          </a:p>
          <a:p>
            <a:endParaRPr lang="el-GR" dirty="0" smtClean="0"/>
          </a:p>
          <a:p>
            <a:r>
              <a:rPr lang="el-GR" dirty="0" smtClean="0"/>
              <a:t>-συνεργασία βιομηχανίας με το Παν/μιο για τη λύση πρακτικών προβλημάτων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51453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722" y="133815"/>
            <a:ext cx="1184259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Στο</a:t>
            </a:r>
            <a:r>
              <a:rPr lang="en-US" sz="2800" b="1" dirty="0" smtClean="0"/>
              <a:t> Fraunhofer Institute for Food processing and Packaging  (1994)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/>
              <a:t>Συνεγασία με </a:t>
            </a:r>
            <a:r>
              <a:rPr lang="en-US" sz="2800" dirty="0" smtClean="0"/>
              <a:t>consortium </a:t>
            </a:r>
            <a:r>
              <a:rPr lang="el-GR" sz="2800" dirty="0" smtClean="0"/>
              <a:t>βιομηχανιών της Γερμανίας</a:t>
            </a:r>
            <a:r>
              <a:rPr lang="en-US" sz="2800" dirty="0" smtClean="0"/>
              <a:t>, </a:t>
            </a:r>
            <a:r>
              <a:rPr lang="el-GR" sz="2800" dirty="0" smtClean="0"/>
              <a:t>Ιταλίας και Ελλάδας </a:t>
            </a:r>
            <a:r>
              <a:rPr lang="en-US" sz="2800" dirty="0" smtClean="0">
                <a:solidFill>
                  <a:srgbClr val="7030A0"/>
                </a:solidFill>
              </a:rPr>
              <a:t>(</a:t>
            </a:r>
            <a:r>
              <a:rPr lang="en-US" sz="2800" dirty="0" err="1" smtClean="0">
                <a:solidFill>
                  <a:srgbClr val="7030A0"/>
                </a:solidFill>
              </a:rPr>
              <a:t>Leybold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l-GR" sz="2800" dirty="0" smtClean="0">
                <a:solidFill>
                  <a:srgbClr val="7030A0"/>
                </a:solidFill>
              </a:rPr>
              <a:t>και </a:t>
            </a:r>
            <a:r>
              <a:rPr lang="en-US" sz="2800" dirty="0" smtClean="0">
                <a:solidFill>
                  <a:srgbClr val="7030A0"/>
                </a:solidFill>
              </a:rPr>
              <a:t>converters) </a:t>
            </a:r>
            <a:r>
              <a:rPr lang="el-GR" sz="2800" dirty="0" smtClean="0"/>
              <a:t>για την επίστρωση</a:t>
            </a:r>
            <a:r>
              <a:rPr lang="en-US" sz="2800" dirty="0" smtClean="0"/>
              <a:t>,</a:t>
            </a:r>
            <a:r>
              <a:rPr lang="el-GR" sz="2800" dirty="0" smtClean="0"/>
              <a:t> σε κενό</a:t>
            </a:r>
            <a:r>
              <a:rPr lang="en-US" sz="2800" dirty="0" smtClean="0"/>
              <a:t>,</a:t>
            </a:r>
            <a:r>
              <a:rPr lang="el-GR" sz="2800" dirty="0" smtClean="0"/>
              <a:t> μεμβρανών</a:t>
            </a:r>
            <a:r>
              <a:rPr lang="en-US" sz="2800" dirty="0" smtClean="0"/>
              <a:t> PET </a:t>
            </a:r>
            <a:r>
              <a:rPr lang="el-GR" sz="2800" dirty="0" smtClean="0"/>
              <a:t>με οξείδια του Πυριτίου (</a:t>
            </a:r>
            <a:r>
              <a:rPr lang="en-US" sz="2800" dirty="0" smtClean="0"/>
              <a:t>PET/</a:t>
            </a:r>
            <a:r>
              <a:rPr lang="en-US" sz="2800" dirty="0" err="1" smtClean="0"/>
              <a:t>SiOx</a:t>
            </a:r>
            <a:r>
              <a:rPr lang="en-US" sz="2800" dirty="0" smtClean="0"/>
              <a:t>) </a:t>
            </a:r>
            <a:r>
              <a:rPr lang="el-GR" sz="2800" dirty="0" smtClean="0"/>
              <a:t>για την παραγωγή εύκαμπτων διαφανών υλικών υψηλού φραγμού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</a:t>
            </a:r>
            <a:r>
              <a:rPr lang="en-US" sz="1400" dirty="0" smtClean="0"/>
              <a:t>O2</a:t>
            </a:r>
            <a:r>
              <a:rPr lang="en-US" sz="2800" dirty="0" smtClean="0"/>
              <a:t>=0.38 cm3/m2.day.atm     </a:t>
            </a:r>
            <a:r>
              <a:rPr lang="en-US" sz="2800" dirty="0" smtClean="0">
                <a:solidFill>
                  <a:srgbClr val="7030A0"/>
                </a:solidFill>
              </a:rPr>
              <a:t>P</a:t>
            </a:r>
            <a:r>
              <a:rPr lang="en-US" sz="1600" dirty="0" smtClean="0">
                <a:solidFill>
                  <a:srgbClr val="7030A0"/>
                </a:solidFill>
              </a:rPr>
              <a:t>O2-PETmet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1400" dirty="0" smtClean="0">
                <a:solidFill>
                  <a:srgbClr val="7030A0"/>
                </a:solidFill>
              </a:rPr>
              <a:t>12</a:t>
            </a:r>
            <a:r>
              <a:rPr lang="el-GR" sz="1400" dirty="0" smtClean="0">
                <a:solidFill>
                  <a:srgbClr val="7030A0"/>
                </a:solidFill>
              </a:rPr>
              <a:t>μ</a:t>
            </a:r>
            <a:r>
              <a:rPr lang="en-US" sz="1400" dirty="0" smtClean="0">
                <a:solidFill>
                  <a:srgbClr val="7030A0"/>
                </a:solidFill>
              </a:rPr>
              <a:t>m</a:t>
            </a:r>
            <a:r>
              <a:rPr lang="en-US" sz="2800" dirty="0" smtClean="0">
                <a:solidFill>
                  <a:srgbClr val="7030A0"/>
                </a:solidFill>
              </a:rPr>
              <a:t>=0.8-1.0 cm3/m2.day.atm</a:t>
            </a:r>
            <a:endParaRPr lang="en-US" sz="2800" b="1" dirty="0">
              <a:solidFill>
                <a:srgbClr val="7030A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</a:t>
            </a:r>
            <a:r>
              <a:rPr lang="en-US" sz="1400" dirty="0" smtClean="0"/>
              <a:t>H2O</a:t>
            </a:r>
            <a:r>
              <a:rPr lang="en-US" sz="2800" dirty="0" smtClean="0"/>
              <a:t>=0.31 g/m2.day               </a:t>
            </a:r>
            <a:r>
              <a:rPr lang="en-US" sz="2800" dirty="0" smtClean="0">
                <a:solidFill>
                  <a:srgbClr val="7030A0"/>
                </a:solidFill>
              </a:rPr>
              <a:t>P</a:t>
            </a:r>
            <a:r>
              <a:rPr lang="en-US" sz="1400" dirty="0" smtClean="0">
                <a:solidFill>
                  <a:srgbClr val="7030A0"/>
                </a:solidFill>
              </a:rPr>
              <a:t>H2O-PETmet 12 </a:t>
            </a:r>
            <a:r>
              <a:rPr lang="el-GR" sz="1400" dirty="0" smtClean="0">
                <a:solidFill>
                  <a:srgbClr val="7030A0"/>
                </a:solidFill>
              </a:rPr>
              <a:t>μ</a:t>
            </a:r>
            <a:r>
              <a:rPr lang="en-US" sz="1400" dirty="0" smtClean="0">
                <a:solidFill>
                  <a:srgbClr val="7030A0"/>
                </a:solidFill>
              </a:rPr>
              <a:t>m</a:t>
            </a:r>
            <a:r>
              <a:rPr lang="el-GR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=0.1 g/m2.day</a:t>
            </a:r>
            <a:endParaRPr lang="el-GR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051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873" y="167268"/>
            <a:ext cx="117979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Στο Παν/μιο Ιωαννίνων  (1995-2016)</a:t>
            </a:r>
          </a:p>
          <a:p>
            <a:endParaRPr lang="el-GR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/>
              <a:t>Συνεργασία με τις εταιρίες </a:t>
            </a:r>
            <a:r>
              <a:rPr lang="el-GR" sz="2800" dirty="0" smtClean="0">
                <a:solidFill>
                  <a:srgbClr val="7030A0"/>
                </a:solidFill>
              </a:rPr>
              <a:t>ΕΛΒΙΟΜΕΤ (ΒΙΠΕ Κομοτηνής) και Α-</a:t>
            </a:r>
            <a:r>
              <a:rPr lang="en-US" sz="2800" dirty="0" smtClean="0">
                <a:solidFill>
                  <a:srgbClr val="7030A0"/>
                </a:solidFill>
              </a:rPr>
              <a:t>Marathon (</a:t>
            </a:r>
            <a:r>
              <a:rPr lang="el-GR" sz="2800" dirty="0">
                <a:solidFill>
                  <a:srgbClr val="7030A0"/>
                </a:solidFill>
              </a:rPr>
              <a:t>Κ</a:t>
            </a:r>
            <a:r>
              <a:rPr lang="el-GR" sz="2800" dirty="0" smtClean="0">
                <a:solidFill>
                  <a:srgbClr val="7030A0"/>
                </a:solidFill>
              </a:rPr>
              <a:t>αναδά) </a:t>
            </a:r>
            <a:r>
              <a:rPr lang="el-GR" sz="2800" dirty="0" smtClean="0"/>
              <a:t>για τη παρασκεή και αξιολόγηση εύκαμπτων πολυστρωματικών</a:t>
            </a:r>
          </a:p>
          <a:p>
            <a:r>
              <a:rPr lang="en-US" sz="2800" dirty="0" smtClean="0"/>
              <a:t>      </a:t>
            </a:r>
            <a:r>
              <a:rPr lang="el-GR" sz="2800" dirty="0" smtClean="0"/>
              <a:t>υλικών χαμηλού φραγμού, φραγμού</a:t>
            </a:r>
            <a:r>
              <a:rPr lang="en-US" sz="2800" dirty="0" smtClean="0"/>
              <a:t> (PE/PA/PE)</a:t>
            </a:r>
            <a:r>
              <a:rPr lang="el-GR" sz="2800" dirty="0" smtClean="0"/>
              <a:t> και υψηλού φραγμού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PE/EVOH/PE). </a:t>
            </a:r>
            <a:r>
              <a:rPr lang="el-GR" sz="2800" dirty="0" smtClean="0"/>
              <a:t>Πρόγραμμα </a:t>
            </a:r>
            <a:r>
              <a:rPr lang="en-US" sz="2800" dirty="0" smtClean="0"/>
              <a:t>NATO- Science for </a:t>
            </a:r>
            <a:r>
              <a:rPr lang="en-US" sz="2800" dirty="0"/>
              <a:t>P</a:t>
            </a:r>
            <a:r>
              <a:rPr lang="en-US" sz="2800" dirty="0" smtClean="0"/>
              <a:t>eace)(1996-2000)</a:t>
            </a:r>
            <a:endParaRPr lang="el-GR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245005" y="4114800"/>
            <a:ext cx="3992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Εικόνα </a:t>
            </a:r>
            <a:r>
              <a:rPr lang="en-US" dirty="0" err="1" smtClean="0"/>
              <a:t>jafc</a:t>
            </a:r>
            <a:r>
              <a:rPr lang="en-US" dirty="0" smtClean="0"/>
              <a:t> p.2427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2229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1538" y="1"/>
            <a:ext cx="728955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341434" y="5854391"/>
            <a:ext cx="2910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Total film thickness=100</a:t>
            </a:r>
            <a:r>
              <a:rPr lang="el-GR" dirty="0" smtClean="0">
                <a:solidFill>
                  <a:srgbClr val="FF0000"/>
                </a:solidFill>
              </a:rPr>
              <a:t> μ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445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420" y="89210"/>
            <a:ext cx="11786839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dirty="0" smtClean="0"/>
              <a:t>Συνεργασία με μεγάλο αριθμό Ελληνικών βιομηχανιών τροφίμων και Υλικών Συσκευασίας για</a:t>
            </a:r>
            <a:r>
              <a:rPr lang="en-US" sz="2800" dirty="0" smtClean="0"/>
              <a:t>:</a:t>
            </a:r>
            <a:endParaRPr lang="el-GR" sz="2800" dirty="0" smtClean="0"/>
          </a:p>
          <a:p>
            <a:r>
              <a:rPr lang="el-GR" sz="2800" dirty="0" smtClean="0"/>
              <a:t> </a:t>
            </a:r>
          </a:p>
          <a:p>
            <a:r>
              <a:rPr lang="el-GR" sz="2800" dirty="0" smtClean="0"/>
              <a:t>      --ποιοτικό έλεγχο των παραγομένων υλικών Συσκευασίας </a:t>
            </a:r>
            <a:r>
              <a:rPr lang="el-GR" sz="2800" dirty="0" smtClean="0">
                <a:solidFill>
                  <a:srgbClr val="7030A0"/>
                </a:solidFill>
              </a:rPr>
              <a:t>(μετανάστευση,</a:t>
            </a:r>
          </a:p>
          <a:p>
            <a:r>
              <a:rPr lang="el-GR" sz="2800" dirty="0" smtClean="0">
                <a:solidFill>
                  <a:srgbClr val="7030A0"/>
                </a:solidFill>
              </a:rPr>
              <a:t>        διαπερατότητα, δομή πολυστρωματικών υλικών </a:t>
            </a:r>
            <a:r>
              <a:rPr lang="en-US" sz="2800" dirty="0" smtClean="0">
                <a:solidFill>
                  <a:srgbClr val="7030A0"/>
                </a:solidFill>
              </a:rPr>
              <a:t>–</a:t>
            </a:r>
            <a:r>
              <a:rPr lang="el-GR" sz="2800" dirty="0" smtClean="0">
                <a:solidFill>
                  <a:srgbClr val="7030A0"/>
                </a:solidFill>
              </a:rPr>
              <a:t>μικροτομ./μικροσκοπ.)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2800" dirty="0"/>
          </a:p>
          <a:p>
            <a:r>
              <a:rPr lang="el-GR" sz="2800" dirty="0" smtClean="0"/>
              <a:t>      --επίλυση προβλημάτων δυσοσμίας τροφίμων σχετιζομένων με τη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       Συσκευασία </a:t>
            </a:r>
            <a:r>
              <a:rPr lang="el-GR" sz="2800" dirty="0" smtClean="0">
                <a:solidFill>
                  <a:srgbClr val="7030A0"/>
                </a:solidFill>
              </a:rPr>
              <a:t>(τυρογαριδάκια)</a:t>
            </a:r>
          </a:p>
          <a:p>
            <a:endParaRPr lang="el-GR" sz="2800" dirty="0"/>
          </a:p>
          <a:p>
            <a:r>
              <a:rPr lang="el-GR" sz="2800" dirty="0" smtClean="0"/>
              <a:t>      --την αύξηση του εμπορικού χρόνου ζωής τροφίμων </a:t>
            </a:r>
            <a:r>
              <a:rPr lang="el-GR" sz="2800" dirty="0" smtClean="0">
                <a:solidFill>
                  <a:srgbClr val="7030A0"/>
                </a:solidFill>
              </a:rPr>
              <a:t>(π.χ. ξηροί καρποί) </a:t>
            </a:r>
          </a:p>
          <a:p>
            <a:endParaRPr lang="el-GR" sz="2800" dirty="0"/>
          </a:p>
          <a:p>
            <a:r>
              <a:rPr lang="el-GR" sz="2800" dirty="0" smtClean="0"/>
              <a:t>      --προσδιορισμό της επίδρασης του υλικού συσκευασίας στη ποιότητα και το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        χρόνο ζωής τυποποιημένων τροφίμων και ποτών </a:t>
            </a:r>
            <a:r>
              <a:rPr lang="el-GR" sz="2800" dirty="0" smtClean="0">
                <a:solidFill>
                  <a:srgbClr val="7030A0"/>
                </a:solidFill>
              </a:rPr>
              <a:t>(ασκοί στη συσκευασία</a:t>
            </a:r>
          </a:p>
          <a:p>
            <a:r>
              <a:rPr lang="el-GR" sz="2800" dirty="0">
                <a:solidFill>
                  <a:srgbClr val="7030A0"/>
                </a:solidFill>
              </a:rPr>
              <a:t> </a:t>
            </a:r>
            <a:r>
              <a:rPr lang="el-GR" sz="2800" dirty="0" smtClean="0">
                <a:solidFill>
                  <a:srgbClr val="7030A0"/>
                </a:solidFill>
              </a:rPr>
              <a:t>        ελαιολάδου και οίνου)</a:t>
            </a:r>
          </a:p>
          <a:p>
            <a:endParaRPr lang="el-GR" sz="2800" dirty="0"/>
          </a:p>
          <a:p>
            <a:r>
              <a:rPr lang="el-GR" sz="2800" dirty="0" smtClean="0"/>
              <a:t>  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898559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4176" y="245327"/>
            <a:ext cx="1173108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ΕΛΣΑ Α.Ε, ΚΟΝΒΑ </a:t>
            </a:r>
            <a:r>
              <a:rPr lang="el-GR" sz="2800" dirty="0" smtClean="0"/>
              <a:t>Α.Ε., </a:t>
            </a:r>
            <a:r>
              <a:rPr lang="el-GR" sz="2800" dirty="0"/>
              <a:t>ΛΕΥΚΟΣΙΔΗΡΟΥΡΓΙΑ </a:t>
            </a:r>
            <a:r>
              <a:rPr lang="el-GR" sz="2800" dirty="0" smtClean="0"/>
              <a:t>ΚΑΒΑΛΑΣ Α.Ε., </a:t>
            </a:r>
            <a:r>
              <a:rPr lang="el-GR" sz="2800" dirty="0"/>
              <a:t>ΒΕΛ ΗΠΕΙΡΟΥ </a:t>
            </a:r>
            <a:r>
              <a:rPr lang="el-GR" sz="2800" dirty="0" smtClean="0"/>
              <a:t>Α.Ε.  </a:t>
            </a:r>
            <a:r>
              <a:rPr lang="el-GR" sz="2800" dirty="0">
                <a:solidFill>
                  <a:srgbClr val="7030A0"/>
                </a:solidFill>
              </a:rPr>
              <a:t>(Μεταλλική Συσκευασία)</a:t>
            </a:r>
          </a:p>
          <a:p>
            <a:endParaRPr lang="el-GR" sz="2800" dirty="0"/>
          </a:p>
          <a:p>
            <a:r>
              <a:rPr lang="el-GR" sz="2800" dirty="0" smtClean="0"/>
              <a:t>ΜΟΡΝΟΣ Α.Ε.,  </a:t>
            </a:r>
            <a:r>
              <a:rPr lang="el-GR" sz="2800" dirty="0"/>
              <a:t>ΑΡΓΩ </a:t>
            </a:r>
            <a:r>
              <a:rPr lang="el-GR" sz="2800" dirty="0" smtClean="0"/>
              <a:t>Α.Ε.,  </a:t>
            </a:r>
            <a:r>
              <a:rPr lang="el-GR" sz="2800" dirty="0"/>
              <a:t>Α/Β </a:t>
            </a:r>
            <a:r>
              <a:rPr lang="en-US" sz="2800" dirty="0"/>
              <a:t>ROTO</a:t>
            </a:r>
            <a:r>
              <a:rPr lang="el-GR" sz="2800" dirty="0"/>
              <a:t> </a:t>
            </a:r>
            <a:r>
              <a:rPr lang="el-GR" sz="2800" dirty="0" smtClean="0"/>
              <a:t>Α.Ε.</a:t>
            </a:r>
            <a:r>
              <a:rPr lang="en-US" sz="2800" dirty="0" smtClean="0"/>
              <a:t>, </a:t>
            </a:r>
            <a:r>
              <a:rPr lang="el-GR" sz="2800" dirty="0"/>
              <a:t>ΧΑΤΖΟΠΟΥΛΟΣ </a:t>
            </a:r>
            <a:r>
              <a:rPr lang="el-GR" sz="2800" dirty="0" smtClean="0"/>
              <a:t>Α.Ε. </a:t>
            </a:r>
            <a:r>
              <a:rPr lang="el-GR" sz="2800" dirty="0">
                <a:solidFill>
                  <a:srgbClr val="7030A0"/>
                </a:solidFill>
              </a:rPr>
              <a:t>(Πλαστικά)</a:t>
            </a:r>
          </a:p>
          <a:p>
            <a:endParaRPr lang="el-GR" sz="2800" dirty="0"/>
          </a:p>
          <a:p>
            <a:r>
              <a:rPr lang="el-GR" sz="2800" dirty="0"/>
              <a:t>ΔΩΔΩΝΗ </a:t>
            </a:r>
            <a:r>
              <a:rPr lang="el-GR" sz="2800" dirty="0" smtClean="0"/>
              <a:t>Α.Ε., </a:t>
            </a:r>
            <a:r>
              <a:rPr lang="el-GR" sz="2800" dirty="0"/>
              <a:t>ΗΠΕΙΡΟΣ </a:t>
            </a:r>
            <a:r>
              <a:rPr lang="el-GR" sz="2800" dirty="0" smtClean="0"/>
              <a:t>Α.Ε., </a:t>
            </a:r>
            <a:r>
              <a:rPr lang="el-GR" sz="2800" dirty="0"/>
              <a:t>ΤΥΡΑΣ/ΟΛΥΜΠΟΣ </a:t>
            </a:r>
            <a:r>
              <a:rPr lang="el-GR" sz="2800" dirty="0" smtClean="0"/>
              <a:t>Α.Ε., </a:t>
            </a:r>
            <a:r>
              <a:rPr lang="en-US" sz="2800" dirty="0" smtClean="0"/>
              <a:t>ME</a:t>
            </a:r>
            <a:r>
              <a:rPr lang="el-GR" sz="2800" dirty="0" smtClean="0"/>
              <a:t>ΒΓΑΛ</a:t>
            </a:r>
            <a:r>
              <a:rPr lang="en-US" sz="2800" dirty="0" smtClean="0"/>
              <a:t> A.E</a:t>
            </a:r>
            <a:r>
              <a:rPr lang="el-GR" sz="2800" dirty="0" smtClean="0"/>
              <a:t>.</a:t>
            </a:r>
            <a:r>
              <a:rPr lang="en-US" sz="2800" dirty="0" smtClean="0"/>
              <a:t>, </a:t>
            </a:r>
            <a:r>
              <a:rPr lang="el-GR" sz="2800" dirty="0" smtClean="0"/>
              <a:t>Α/Β </a:t>
            </a:r>
            <a:r>
              <a:rPr lang="el-GR" sz="2800" dirty="0"/>
              <a:t>ΒΑΣΙΛΟΠΟΥΛΟΣ, ΜΠΙΣΚΟΤΑ ΠΑΠΑΔΟΠΟΥΛΟΥ, </a:t>
            </a:r>
            <a:r>
              <a:rPr lang="el-GR" sz="2800" dirty="0" smtClean="0"/>
              <a:t>ΒΙΚΗ Α.Ε.</a:t>
            </a:r>
            <a:r>
              <a:rPr lang="en-US" sz="2800" dirty="0" smtClean="0"/>
              <a:t>, </a:t>
            </a:r>
            <a:r>
              <a:rPr lang="el-GR" sz="2800" dirty="0"/>
              <a:t>ΦΑΓΕ </a:t>
            </a:r>
            <a:r>
              <a:rPr lang="el-GR" sz="2800" dirty="0" smtClean="0"/>
              <a:t>Α.Ε., </a:t>
            </a:r>
            <a:r>
              <a:rPr lang="el-GR" sz="2800" dirty="0"/>
              <a:t>ΤΣΙΑΛΙΟΣ </a:t>
            </a:r>
            <a:r>
              <a:rPr lang="el-GR" sz="2800" dirty="0" smtClean="0"/>
              <a:t>Α.Ε., </a:t>
            </a:r>
            <a:r>
              <a:rPr lang="el-GR" sz="2800" dirty="0"/>
              <a:t>ΒΙΟΤΡΕΚ </a:t>
            </a:r>
            <a:r>
              <a:rPr lang="el-GR" sz="2800" dirty="0" smtClean="0"/>
              <a:t>Α.Ε., </a:t>
            </a:r>
            <a:r>
              <a:rPr lang="el-GR" sz="2800" dirty="0"/>
              <a:t>ΣΔΟΥΚΟΣ </a:t>
            </a:r>
            <a:r>
              <a:rPr lang="el-GR" sz="2800" dirty="0" smtClean="0"/>
              <a:t>Α.Ε., </a:t>
            </a:r>
            <a:r>
              <a:rPr lang="el-GR" sz="2800" dirty="0"/>
              <a:t>ΕΝΩΣΗ ΠΕΖΩΝ ΚΡΗΤΗΣ, ΟΙΝΟΠΟΙΙΑ ΑΦΩΝ ΜΙΧΑΛΑΚΗ, ΖΑΓΟΡΙ </a:t>
            </a:r>
            <a:r>
              <a:rPr lang="el-GR" sz="2800" dirty="0" smtClean="0"/>
              <a:t>Α.Ε., ΑΠΣ ΠΙΝΔΟΣ, ΖΟΙΝΟΣ Α.Ε. </a:t>
            </a:r>
            <a:r>
              <a:rPr lang="el-GR" sz="2800" dirty="0" smtClean="0">
                <a:solidFill>
                  <a:srgbClr val="7030A0"/>
                </a:solidFill>
              </a:rPr>
              <a:t>(Πλαστικά</a:t>
            </a:r>
            <a:r>
              <a:rPr lang="el-GR" sz="2800" dirty="0">
                <a:solidFill>
                  <a:srgbClr val="7030A0"/>
                </a:solidFill>
              </a:rPr>
              <a:t>, Χαρτόνι, Πολυστρωματικές συσκευασίες, μηχανικές ιδιότητες υλικών συσκευασίας)</a:t>
            </a:r>
          </a:p>
        </p:txBody>
      </p:sp>
    </p:spTree>
    <p:extLst>
      <p:ext uri="{BB962C8B-B14F-4D97-AF65-F5344CB8AC3E}">
        <p14:creationId xmlns:p14="http://schemas.microsoft.com/office/powerpoint/2010/main" val="3136778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268" y="167268"/>
            <a:ext cx="1178683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Οι παραπάνω συνεργασίες</a:t>
            </a:r>
            <a:r>
              <a:rPr lang="en-US" sz="2800" b="1" dirty="0" smtClean="0"/>
              <a:t>: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/>
              <a:t>Δημιουργούν νέα ερευνητικά ενδιαφέροντα στο εργαστήριο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/>
              <a:t>Εκπαιδεύουν μεταπτυχιακούς φοιτητές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/>
              <a:t>Καλύπτουν τις ανάγκες σε αναλώσιμα υλικά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/>
              <a:t>Καλύπτουν τα έξοδα συντήρησης του εξοπλισμού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/>
              <a:t>Παρέχουν κάποιες φορές υποτροφίες στους μεταπτυχιακούς φοιτητές</a:t>
            </a:r>
          </a:p>
          <a:p>
            <a:endParaRPr lang="el-GR" sz="2800" dirty="0"/>
          </a:p>
          <a:p>
            <a:endParaRPr lang="el-GR" sz="2800" dirty="0" smtClean="0"/>
          </a:p>
          <a:p>
            <a:endParaRPr lang="el-GR" sz="28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261271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700</Words>
  <Application>Microsoft Office PowerPoint</Application>
  <PresentationFormat>Ευρεία οθόνη</PresentationFormat>
  <Paragraphs>103</Paragraphs>
  <Slides>12</Slides>
  <Notes>0</Notes>
  <HiddenSlides>1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Συνεργασία μεταξύ ΑΕΙ και Βιομηχανίας: Προσωπική εμπειρία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Συνεργασία μεταξύ ΑΕΙ και Βιομηχανίας: Προσωμική εμπειρία</dc:title>
  <dc:creator>Prof M Kontominas</dc:creator>
  <cp:lastModifiedBy>papad nas</cp:lastModifiedBy>
  <cp:revision>91</cp:revision>
  <dcterms:created xsi:type="dcterms:W3CDTF">2017-01-04T09:30:59Z</dcterms:created>
  <dcterms:modified xsi:type="dcterms:W3CDTF">2017-02-06T09:35:15Z</dcterms:modified>
</cp:coreProperties>
</file>