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02" r:id="rId2"/>
  </p:sldMasterIdLst>
  <p:notesMasterIdLst>
    <p:notesMasterId r:id="rId13"/>
  </p:notesMasterIdLst>
  <p:handoutMasterIdLst>
    <p:handoutMasterId r:id="rId14"/>
  </p:handoutMasterIdLst>
  <p:sldIdLst>
    <p:sldId id="261" r:id="rId3"/>
    <p:sldId id="280" r:id="rId4"/>
    <p:sldId id="287" r:id="rId5"/>
    <p:sldId id="303" r:id="rId6"/>
    <p:sldId id="304" r:id="rId7"/>
    <p:sldId id="307" r:id="rId8"/>
    <p:sldId id="306" r:id="rId9"/>
    <p:sldId id="305" r:id="rId10"/>
    <p:sldId id="293" r:id="rId11"/>
    <p:sldId id="308" r:id="rId12"/>
  </p:sldIdLst>
  <p:sldSz cx="9144000" cy="6858000" type="screen4x3"/>
  <p:notesSz cx="6797675" cy="99266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97" autoAdjust="0"/>
    <p:restoredTop sz="94671" autoAdjust="0"/>
  </p:normalViewPr>
  <p:slideViewPr>
    <p:cSldViewPr>
      <p:cViewPr varScale="1">
        <p:scale>
          <a:sx n="74" d="100"/>
          <a:sy n="74" d="100"/>
        </p:scale>
        <p:origin x="184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58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8715B-F9B6-4B07-B643-FB9FF1BD4C9C}" type="datetimeFigureOut">
              <a:rPr lang="el-GR" smtClean="0"/>
              <a:t>6/2/2017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7BE6B-92F5-45D7-9EF5-EC9358A079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7798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36B9B-649E-4ADA-AFE2-7C4C30B96E6E}" type="datetimeFigureOut">
              <a:rPr lang="el-GR" smtClean="0"/>
              <a:t>6/2/2017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05398-4BC7-45FE-978A-3B775F0BEAF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1567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05398-4BC7-45FE-978A-3B775F0BEAF6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9703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05398-4BC7-45FE-978A-3B775F0BEAF6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0108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215487" y="226775"/>
            <a:ext cx="8711829" cy="6401517"/>
          </a:xfrm>
          <a:custGeom>
            <a:avLst/>
            <a:gdLst>
              <a:gd name="connsiteX0" fmla="*/ 0 w 10188000"/>
              <a:gd name="connsiteY0" fmla="*/ 0 h 7056000"/>
              <a:gd name="connsiteX1" fmla="*/ 10188000 w 10188000"/>
              <a:gd name="connsiteY1" fmla="*/ 0 h 7056000"/>
              <a:gd name="connsiteX2" fmla="*/ 10188000 w 10188000"/>
              <a:gd name="connsiteY2" fmla="*/ 7056000 h 7056000"/>
              <a:gd name="connsiteX3" fmla="*/ 0 w 10188000"/>
              <a:gd name="connsiteY3" fmla="*/ 7056000 h 7056000"/>
              <a:gd name="connsiteX4" fmla="*/ 0 w 10188000"/>
              <a:gd name="connsiteY4" fmla="*/ 0 h 7056000"/>
              <a:gd name="connsiteX0" fmla="*/ 0 w 10188000"/>
              <a:gd name="connsiteY0" fmla="*/ 1969 h 7057969"/>
              <a:gd name="connsiteX1" fmla="*/ 3943763 w 10188000"/>
              <a:gd name="connsiteY1" fmla="*/ 0 h 7057969"/>
              <a:gd name="connsiteX2" fmla="*/ 10188000 w 10188000"/>
              <a:gd name="connsiteY2" fmla="*/ 1969 h 7057969"/>
              <a:gd name="connsiteX3" fmla="*/ 10188000 w 10188000"/>
              <a:gd name="connsiteY3" fmla="*/ 7057969 h 7057969"/>
              <a:gd name="connsiteX4" fmla="*/ 0 w 10188000"/>
              <a:gd name="connsiteY4" fmla="*/ 7057969 h 7057969"/>
              <a:gd name="connsiteX5" fmla="*/ 0 w 10188000"/>
              <a:gd name="connsiteY5" fmla="*/ 1969 h 7057969"/>
              <a:gd name="connsiteX0" fmla="*/ 0 w 10188000"/>
              <a:gd name="connsiteY0" fmla="*/ 1969 h 7057969"/>
              <a:gd name="connsiteX1" fmla="*/ 3943763 w 10188000"/>
              <a:gd name="connsiteY1" fmla="*/ 0 h 7057969"/>
              <a:gd name="connsiteX2" fmla="*/ 6244050 w 10188000"/>
              <a:gd name="connsiteY2" fmla="*/ 1 h 7057969"/>
              <a:gd name="connsiteX3" fmla="*/ 10188000 w 10188000"/>
              <a:gd name="connsiteY3" fmla="*/ 1969 h 7057969"/>
              <a:gd name="connsiteX4" fmla="*/ 10188000 w 10188000"/>
              <a:gd name="connsiteY4" fmla="*/ 7057969 h 7057969"/>
              <a:gd name="connsiteX5" fmla="*/ 0 w 10188000"/>
              <a:gd name="connsiteY5" fmla="*/ 7057969 h 7057969"/>
              <a:gd name="connsiteX6" fmla="*/ 0 w 10188000"/>
              <a:gd name="connsiteY6" fmla="*/ 1969 h 7057969"/>
              <a:gd name="connsiteX0" fmla="*/ 0 w 10188000"/>
              <a:gd name="connsiteY0" fmla="*/ 1969 h 7057969"/>
              <a:gd name="connsiteX1" fmla="*/ 3943763 w 10188000"/>
              <a:gd name="connsiteY1" fmla="*/ 0 h 7057969"/>
              <a:gd name="connsiteX2" fmla="*/ 4805775 w 10188000"/>
              <a:gd name="connsiteY2" fmla="*/ 1 h 7057969"/>
              <a:gd name="connsiteX3" fmla="*/ 6244050 w 10188000"/>
              <a:gd name="connsiteY3" fmla="*/ 1 h 7057969"/>
              <a:gd name="connsiteX4" fmla="*/ 10188000 w 10188000"/>
              <a:gd name="connsiteY4" fmla="*/ 1969 h 7057969"/>
              <a:gd name="connsiteX5" fmla="*/ 10188000 w 10188000"/>
              <a:gd name="connsiteY5" fmla="*/ 7057969 h 7057969"/>
              <a:gd name="connsiteX6" fmla="*/ 0 w 10188000"/>
              <a:gd name="connsiteY6" fmla="*/ 7057969 h 7057969"/>
              <a:gd name="connsiteX7" fmla="*/ 0 w 10188000"/>
              <a:gd name="connsiteY7" fmla="*/ 1969 h 7057969"/>
              <a:gd name="connsiteX0" fmla="*/ 0 w 10188000"/>
              <a:gd name="connsiteY0" fmla="*/ 1969 h 7057969"/>
              <a:gd name="connsiteX1" fmla="*/ 3943763 w 10188000"/>
              <a:gd name="connsiteY1" fmla="*/ 0 h 7057969"/>
              <a:gd name="connsiteX2" fmla="*/ 3943762 w 10188000"/>
              <a:gd name="connsiteY2" fmla="*/ 726282 h 7057969"/>
              <a:gd name="connsiteX3" fmla="*/ 6244050 w 10188000"/>
              <a:gd name="connsiteY3" fmla="*/ 1 h 7057969"/>
              <a:gd name="connsiteX4" fmla="*/ 10188000 w 10188000"/>
              <a:gd name="connsiteY4" fmla="*/ 1969 h 7057969"/>
              <a:gd name="connsiteX5" fmla="*/ 10188000 w 10188000"/>
              <a:gd name="connsiteY5" fmla="*/ 7057969 h 7057969"/>
              <a:gd name="connsiteX6" fmla="*/ 0 w 10188000"/>
              <a:gd name="connsiteY6" fmla="*/ 7057969 h 7057969"/>
              <a:gd name="connsiteX7" fmla="*/ 0 w 10188000"/>
              <a:gd name="connsiteY7" fmla="*/ 1969 h 7057969"/>
              <a:gd name="connsiteX0" fmla="*/ 0 w 10188000"/>
              <a:gd name="connsiteY0" fmla="*/ 1969 h 7057969"/>
              <a:gd name="connsiteX1" fmla="*/ 3943763 w 10188000"/>
              <a:gd name="connsiteY1" fmla="*/ 0 h 7057969"/>
              <a:gd name="connsiteX2" fmla="*/ 3943762 w 10188000"/>
              <a:gd name="connsiteY2" fmla="*/ 726282 h 7057969"/>
              <a:gd name="connsiteX3" fmla="*/ 5610638 w 10188000"/>
              <a:gd name="connsiteY3" fmla="*/ 200026 h 7057969"/>
              <a:gd name="connsiteX4" fmla="*/ 6244050 w 10188000"/>
              <a:gd name="connsiteY4" fmla="*/ 1 h 7057969"/>
              <a:gd name="connsiteX5" fmla="*/ 10188000 w 10188000"/>
              <a:gd name="connsiteY5" fmla="*/ 1969 h 7057969"/>
              <a:gd name="connsiteX6" fmla="*/ 10188000 w 10188000"/>
              <a:gd name="connsiteY6" fmla="*/ 7057969 h 7057969"/>
              <a:gd name="connsiteX7" fmla="*/ 0 w 10188000"/>
              <a:gd name="connsiteY7" fmla="*/ 7057969 h 7057969"/>
              <a:gd name="connsiteX8" fmla="*/ 0 w 10188000"/>
              <a:gd name="connsiteY8" fmla="*/ 1969 h 7057969"/>
              <a:gd name="connsiteX0" fmla="*/ 0 w 10188000"/>
              <a:gd name="connsiteY0" fmla="*/ 1969 h 7057969"/>
              <a:gd name="connsiteX1" fmla="*/ 3943763 w 10188000"/>
              <a:gd name="connsiteY1" fmla="*/ 0 h 7057969"/>
              <a:gd name="connsiteX2" fmla="*/ 3943762 w 10188000"/>
              <a:gd name="connsiteY2" fmla="*/ 726282 h 7057969"/>
              <a:gd name="connsiteX3" fmla="*/ 6248813 w 10188000"/>
              <a:gd name="connsiteY3" fmla="*/ 723901 h 7057969"/>
              <a:gd name="connsiteX4" fmla="*/ 6244050 w 10188000"/>
              <a:gd name="connsiteY4" fmla="*/ 1 h 7057969"/>
              <a:gd name="connsiteX5" fmla="*/ 10188000 w 10188000"/>
              <a:gd name="connsiteY5" fmla="*/ 1969 h 7057969"/>
              <a:gd name="connsiteX6" fmla="*/ 10188000 w 10188000"/>
              <a:gd name="connsiteY6" fmla="*/ 7057969 h 7057969"/>
              <a:gd name="connsiteX7" fmla="*/ 0 w 10188000"/>
              <a:gd name="connsiteY7" fmla="*/ 7057969 h 7057969"/>
              <a:gd name="connsiteX8" fmla="*/ 0 w 10188000"/>
              <a:gd name="connsiteY8" fmla="*/ 1969 h 7057969"/>
              <a:gd name="connsiteX0" fmla="*/ 0 w 10188000"/>
              <a:gd name="connsiteY0" fmla="*/ 1969 h 7057969"/>
              <a:gd name="connsiteX1" fmla="*/ 3943763 w 10188000"/>
              <a:gd name="connsiteY1" fmla="*/ 0 h 7057969"/>
              <a:gd name="connsiteX2" fmla="*/ 3943762 w 10188000"/>
              <a:gd name="connsiteY2" fmla="*/ 726282 h 7057969"/>
              <a:gd name="connsiteX3" fmla="*/ 6244050 w 10188000"/>
              <a:gd name="connsiteY3" fmla="*/ 723901 h 7057969"/>
              <a:gd name="connsiteX4" fmla="*/ 6244050 w 10188000"/>
              <a:gd name="connsiteY4" fmla="*/ 1 h 7057969"/>
              <a:gd name="connsiteX5" fmla="*/ 10188000 w 10188000"/>
              <a:gd name="connsiteY5" fmla="*/ 1969 h 7057969"/>
              <a:gd name="connsiteX6" fmla="*/ 10188000 w 10188000"/>
              <a:gd name="connsiteY6" fmla="*/ 7057969 h 7057969"/>
              <a:gd name="connsiteX7" fmla="*/ 0 w 10188000"/>
              <a:gd name="connsiteY7" fmla="*/ 7057969 h 7057969"/>
              <a:gd name="connsiteX8" fmla="*/ 0 w 10188000"/>
              <a:gd name="connsiteY8" fmla="*/ 1969 h 7057969"/>
              <a:gd name="connsiteX0" fmla="*/ 0 w 10188000"/>
              <a:gd name="connsiteY0" fmla="*/ 1969 h 7057969"/>
              <a:gd name="connsiteX1" fmla="*/ 3943763 w 10188000"/>
              <a:gd name="connsiteY1" fmla="*/ 0 h 7057969"/>
              <a:gd name="connsiteX2" fmla="*/ 3943762 w 10188000"/>
              <a:gd name="connsiteY2" fmla="*/ 726282 h 7057969"/>
              <a:gd name="connsiteX3" fmla="*/ 6248813 w 10188000"/>
              <a:gd name="connsiteY3" fmla="*/ 723901 h 7057969"/>
              <a:gd name="connsiteX4" fmla="*/ 6244050 w 10188000"/>
              <a:gd name="connsiteY4" fmla="*/ 1 h 7057969"/>
              <a:gd name="connsiteX5" fmla="*/ 10188000 w 10188000"/>
              <a:gd name="connsiteY5" fmla="*/ 1969 h 7057969"/>
              <a:gd name="connsiteX6" fmla="*/ 10188000 w 10188000"/>
              <a:gd name="connsiteY6" fmla="*/ 7057969 h 7057969"/>
              <a:gd name="connsiteX7" fmla="*/ 0 w 10188000"/>
              <a:gd name="connsiteY7" fmla="*/ 7057969 h 7057969"/>
              <a:gd name="connsiteX8" fmla="*/ 0 w 10188000"/>
              <a:gd name="connsiteY8" fmla="*/ 1969 h 7057969"/>
              <a:gd name="connsiteX0" fmla="*/ 0 w 10188000"/>
              <a:gd name="connsiteY0" fmla="*/ 1969 h 7057969"/>
              <a:gd name="connsiteX1" fmla="*/ 3943763 w 10188000"/>
              <a:gd name="connsiteY1" fmla="*/ 0 h 7057969"/>
              <a:gd name="connsiteX2" fmla="*/ 3943762 w 10188000"/>
              <a:gd name="connsiteY2" fmla="*/ 726282 h 7057969"/>
              <a:gd name="connsiteX3" fmla="*/ 6246432 w 10188000"/>
              <a:gd name="connsiteY3" fmla="*/ 723901 h 7057969"/>
              <a:gd name="connsiteX4" fmla="*/ 6244050 w 10188000"/>
              <a:gd name="connsiteY4" fmla="*/ 1 h 7057969"/>
              <a:gd name="connsiteX5" fmla="*/ 10188000 w 10188000"/>
              <a:gd name="connsiteY5" fmla="*/ 1969 h 7057969"/>
              <a:gd name="connsiteX6" fmla="*/ 10188000 w 10188000"/>
              <a:gd name="connsiteY6" fmla="*/ 7057969 h 7057969"/>
              <a:gd name="connsiteX7" fmla="*/ 0 w 10188000"/>
              <a:gd name="connsiteY7" fmla="*/ 7057969 h 7057969"/>
              <a:gd name="connsiteX8" fmla="*/ 0 w 10188000"/>
              <a:gd name="connsiteY8" fmla="*/ 1969 h 7057969"/>
              <a:gd name="connsiteX0" fmla="*/ 0 w 10188000"/>
              <a:gd name="connsiteY0" fmla="*/ 1969 h 7057969"/>
              <a:gd name="connsiteX1" fmla="*/ 3943763 w 10188000"/>
              <a:gd name="connsiteY1" fmla="*/ 0 h 7057969"/>
              <a:gd name="connsiteX2" fmla="*/ 3943762 w 10188000"/>
              <a:gd name="connsiteY2" fmla="*/ 726282 h 7057969"/>
              <a:gd name="connsiteX3" fmla="*/ 6241670 w 10188000"/>
              <a:gd name="connsiteY3" fmla="*/ 723901 h 7057969"/>
              <a:gd name="connsiteX4" fmla="*/ 6244050 w 10188000"/>
              <a:gd name="connsiteY4" fmla="*/ 1 h 7057969"/>
              <a:gd name="connsiteX5" fmla="*/ 10188000 w 10188000"/>
              <a:gd name="connsiteY5" fmla="*/ 1969 h 7057969"/>
              <a:gd name="connsiteX6" fmla="*/ 10188000 w 10188000"/>
              <a:gd name="connsiteY6" fmla="*/ 7057969 h 7057969"/>
              <a:gd name="connsiteX7" fmla="*/ 0 w 10188000"/>
              <a:gd name="connsiteY7" fmla="*/ 7057969 h 7057969"/>
              <a:gd name="connsiteX8" fmla="*/ 0 w 10188000"/>
              <a:gd name="connsiteY8" fmla="*/ 1969 h 7057969"/>
              <a:gd name="connsiteX0" fmla="*/ 0 w 10188000"/>
              <a:gd name="connsiteY0" fmla="*/ 1969 h 7057969"/>
              <a:gd name="connsiteX1" fmla="*/ 3943763 w 10188000"/>
              <a:gd name="connsiteY1" fmla="*/ 0 h 7057969"/>
              <a:gd name="connsiteX2" fmla="*/ 3943762 w 10188000"/>
              <a:gd name="connsiteY2" fmla="*/ 726282 h 7057969"/>
              <a:gd name="connsiteX3" fmla="*/ 6248813 w 10188000"/>
              <a:gd name="connsiteY3" fmla="*/ 721519 h 7057969"/>
              <a:gd name="connsiteX4" fmla="*/ 6244050 w 10188000"/>
              <a:gd name="connsiteY4" fmla="*/ 1 h 7057969"/>
              <a:gd name="connsiteX5" fmla="*/ 10188000 w 10188000"/>
              <a:gd name="connsiteY5" fmla="*/ 1969 h 7057969"/>
              <a:gd name="connsiteX6" fmla="*/ 10188000 w 10188000"/>
              <a:gd name="connsiteY6" fmla="*/ 7057969 h 7057969"/>
              <a:gd name="connsiteX7" fmla="*/ 0 w 10188000"/>
              <a:gd name="connsiteY7" fmla="*/ 7057969 h 7057969"/>
              <a:gd name="connsiteX8" fmla="*/ 0 w 10188000"/>
              <a:gd name="connsiteY8" fmla="*/ 1969 h 7057969"/>
              <a:gd name="connsiteX0" fmla="*/ 0 w 10188000"/>
              <a:gd name="connsiteY0" fmla="*/ 1969 h 7057969"/>
              <a:gd name="connsiteX1" fmla="*/ 3943763 w 10188000"/>
              <a:gd name="connsiteY1" fmla="*/ 0 h 7057969"/>
              <a:gd name="connsiteX2" fmla="*/ 3943762 w 10188000"/>
              <a:gd name="connsiteY2" fmla="*/ 726282 h 7057969"/>
              <a:gd name="connsiteX3" fmla="*/ 6239288 w 10188000"/>
              <a:gd name="connsiteY3" fmla="*/ 721519 h 7057969"/>
              <a:gd name="connsiteX4" fmla="*/ 6244050 w 10188000"/>
              <a:gd name="connsiteY4" fmla="*/ 1 h 7057969"/>
              <a:gd name="connsiteX5" fmla="*/ 10188000 w 10188000"/>
              <a:gd name="connsiteY5" fmla="*/ 1969 h 7057969"/>
              <a:gd name="connsiteX6" fmla="*/ 10188000 w 10188000"/>
              <a:gd name="connsiteY6" fmla="*/ 7057969 h 7057969"/>
              <a:gd name="connsiteX7" fmla="*/ 0 w 10188000"/>
              <a:gd name="connsiteY7" fmla="*/ 7057969 h 7057969"/>
              <a:gd name="connsiteX8" fmla="*/ 0 w 10188000"/>
              <a:gd name="connsiteY8" fmla="*/ 1969 h 7057969"/>
              <a:gd name="connsiteX0" fmla="*/ 0 w 10188000"/>
              <a:gd name="connsiteY0" fmla="*/ 1969 h 7057969"/>
              <a:gd name="connsiteX1" fmla="*/ 3943763 w 10188000"/>
              <a:gd name="connsiteY1" fmla="*/ 0 h 7057969"/>
              <a:gd name="connsiteX2" fmla="*/ 3943762 w 10188000"/>
              <a:gd name="connsiteY2" fmla="*/ 726282 h 7057969"/>
              <a:gd name="connsiteX3" fmla="*/ 6248813 w 10188000"/>
              <a:gd name="connsiteY3" fmla="*/ 721519 h 7057969"/>
              <a:gd name="connsiteX4" fmla="*/ 6244050 w 10188000"/>
              <a:gd name="connsiteY4" fmla="*/ 1 h 7057969"/>
              <a:gd name="connsiteX5" fmla="*/ 10188000 w 10188000"/>
              <a:gd name="connsiteY5" fmla="*/ 1969 h 7057969"/>
              <a:gd name="connsiteX6" fmla="*/ 10188000 w 10188000"/>
              <a:gd name="connsiteY6" fmla="*/ 7057969 h 7057969"/>
              <a:gd name="connsiteX7" fmla="*/ 0 w 10188000"/>
              <a:gd name="connsiteY7" fmla="*/ 7057969 h 7057969"/>
              <a:gd name="connsiteX8" fmla="*/ 0 w 10188000"/>
              <a:gd name="connsiteY8" fmla="*/ 1969 h 7057969"/>
              <a:gd name="connsiteX0" fmla="*/ 0 w 10188000"/>
              <a:gd name="connsiteY0" fmla="*/ 1969 h 7057969"/>
              <a:gd name="connsiteX1" fmla="*/ 3943763 w 10188000"/>
              <a:gd name="connsiteY1" fmla="*/ 0 h 7057969"/>
              <a:gd name="connsiteX2" fmla="*/ 3943762 w 10188000"/>
              <a:gd name="connsiteY2" fmla="*/ 726282 h 7057969"/>
              <a:gd name="connsiteX3" fmla="*/ 6244050 w 10188000"/>
              <a:gd name="connsiteY3" fmla="*/ 723900 h 7057969"/>
              <a:gd name="connsiteX4" fmla="*/ 6244050 w 10188000"/>
              <a:gd name="connsiteY4" fmla="*/ 1 h 7057969"/>
              <a:gd name="connsiteX5" fmla="*/ 10188000 w 10188000"/>
              <a:gd name="connsiteY5" fmla="*/ 1969 h 7057969"/>
              <a:gd name="connsiteX6" fmla="*/ 10188000 w 10188000"/>
              <a:gd name="connsiteY6" fmla="*/ 7057969 h 7057969"/>
              <a:gd name="connsiteX7" fmla="*/ 0 w 10188000"/>
              <a:gd name="connsiteY7" fmla="*/ 7057969 h 7057969"/>
              <a:gd name="connsiteX8" fmla="*/ 0 w 10188000"/>
              <a:gd name="connsiteY8" fmla="*/ 1969 h 7057969"/>
              <a:gd name="connsiteX0" fmla="*/ 0 w 10188000"/>
              <a:gd name="connsiteY0" fmla="*/ 1969 h 7057969"/>
              <a:gd name="connsiteX1" fmla="*/ 3943763 w 10188000"/>
              <a:gd name="connsiteY1" fmla="*/ 0 h 7057969"/>
              <a:gd name="connsiteX2" fmla="*/ 3943762 w 10188000"/>
              <a:gd name="connsiteY2" fmla="*/ 726282 h 7057969"/>
              <a:gd name="connsiteX3" fmla="*/ 6248812 w 10188000"/>
              <a:gd name="connsiteY3" fmla="*/ 723900 h 7057969"/>
              <a:gd name="connsiteX4" fmla="*/ 6244050 w 10188000"/>
              <a:gd name="connsiteY4" fmla="*/ 1 h 7057969"/>
              <a:gd name="connsiteX5" fmla="*/ 10188000 w 10188000"/>
              <a:gd name="connsiteY5" fmla="*/ 1969 h 7057969"/>
              <a:gd name="connsiteX6" fmla="*/ 10188000 w 10188000"/>
              <a:gd name="connsiteY6" fmla="*/ 7057969 h 7057969"/>
              <a:gd name="connsiteX7" fmla="*/ 0 w 10188000"/>
              <a:gd name="connsiteY7" fmla="*/ 7057969 h 7057969"/>
              <a:gd name="connsiteX8" fmla="*/ 0 w 10188000"/>
              <a:gd name="connsiteY8" fmla="*/ 1969 h 7057969"/>
              <a:gd name="connsiteX0" fmla="*/ 0 w 10188000"/>
              <a:gd name="connsiteY0" fmla="*/ 1969 h 7057969"/>
              <a:gd name="connsiteX1" fmla="*/ 3943763 w 10188000"/>
              <a:gd name="connsiteY1" fmla="*/ 0 h 7057969"/>
              <a:gd name="connsiteX2" fmla="*/ 3943762 w 10188000"/>
              <a:gd name="connsiteY2" fmla="*/ 726282 h 7057969"/>
              <a:gd name="connsiteX3" fmla="*/ 6246430 w 10188000"/>
              <a:gd name="connsiteY3" fmla="*/ 723900 h 7057969"/>
              <a:gd name="connsiteX4" fmla="*/ 6244050 w 10188000"/>
              <a:gd name="connsiteY4" fmla="*/ 1 h 7057969"/>
              <a:gd name="connsiteX5" fmla="*/ 10188000 w 10188000"/>
              <a:gd name="connsiteY5" fmla="*/ 1969 h 7057969"/>
              <a:gd name="connsiteX6" fmla="*/ 10188000 w 10188000"/>
              <a:gd name="connsiteY6" fmla="*/ 7057969 h 7057969"/>
              <a:gd name="connsiteX7" fmla="*/ 0 w 10188000"/>
              <a:gd name="connsiteY7" fmla="*/ 7057969 h 7057969"/>
              <a:gd name="connsiteX8" fmla="*/ 0 w 10188000"/>
              <a:gd name="connsiteY8" fmla="*/ 1969 h 705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88000" h="7057969">
                <a:moveTo>
                  <a:pt x="0" y="1969"/>
                </a:moveTo>
                <a:lnTo>
                  <a:pt x="3943763" y="0"/>
                </a:lnTo>
                <a:cubicBezTo>
                  <a:pt x="3943763" y="242094"/>
                  <a:pt x="3943762" y="484188"/>
                  <a:pt x="3943762" y="726282"/>
                </a:cubicBezTo>
                <a:lnTo>
                  <a:pt x="6246430" y="723900"/>
                </a:lnTo>
                <a:cubicBezTo>
                  <a:pt x="6244842" y="482600"/>
                  <a:pt x="6245638" y="241301"/>
                  <a:pt x="6244050" y="1"/>
                </a:cubicBezTo>
                <a:lnTo>
                  <a:pt x="10188000" y="1969"/>
                </a:lnTo>
                <a:lnTo>
                  <a:pt x="10188000" y="7057969"/>
                </a:lnTo>
                <a:lnTo>
                  <a:pt x="0" y="7057969"/>
                </a:lnTo>
                <a:lnTo>
                  <a:pt x="0" y="196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&lt;Click icon to add Title Image&gt;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54708" y="2130425"/>
            <a:ext cx="8034584" cy="734047"/>
          </a:xfrm>
        </p:spPr>
        <p:txBody>
          <a:bodyPr>
            <a:spAutoFit/>
          </a:bodyPr>
          <a:lstStyle>
            <a:lvl1pPr algn="ctr">
              <a:defRPr sz="53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54708" y="4016795"/>
            <a:ext cx="8034584" cy="979551"/>
          </a:xfrm>
        </p:spPr>
        <p:txBody>
          <a:bodyPr>
            <a:no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2263212" y="5908928"/>
            <a:ext cx="4617577" cy="228562"/>
          </a:xfrm>
        </p:spPr>
        <p:txBody>
          <a:bodyPr>
            <a:noAutofit/>
          </a:bodyPr>
          <a:lstStyle>
            <a:lvl1pPr algn="ctr">
              <a:defRPr sz="13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20 Ιανουαρίου 2017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890189" y="266379"/>
            <a:ext cx="1369881" cy="40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64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62254" y="578669"/>
            <a:ext cx="7326556" cy="424472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>
            <a:noAutofit/>
          </a:bodyPr>
          <a:lstStyle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  <a:lvl6pPr>
              <a:buClr>
                <a:schemeClr val="accent6"/>
              </a:buClr>
              <a:defRPr/>
            </a:lvl6pPr>
            <a:lvl7pPr>
              <a:buClr>
                <a:schemeClr val="accent6"/>
              </a:buClr>
              <a:defRPr/>
            </a:lvl7pPr>
            <a:lvl8pPr>
              <a:buClr>
                <a:schemeClr val="accent6"/>
              </a:buClr>
              <a:defRPr/>
            </a:lvl8pPr>
            <a:lvl9pPr>
              <a:buClr>
                <a:schemeClr val="accent6"/>
              </a:buCl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>
            <a:noAutofit/>
          </a:bodyPr>
          <a:lstStyle/>
          <a:p>
            <a:r>
              <a:rPr lang="en-US">
                <a:solidFill>
                  <a:srgbClr val="004A8D"/>
                </a:solidFill>
              </a:rPr>
              <a:t>20 Ιανουαρίου 2017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>
            <a:noAutofit/>
          </a:bodyPr>
          <a:lstStyle/>
          <a:p>
            <a:r>
              <a:rPr lang="el-GR">
                <a:solidFill>
                  <a:srgbClr val="004A8D"/>
                </a:solidFill>
              </a:rPr>
              <a:t>Έρευνα. Εφαρμογή στην βιομηχανία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>
            <a:noAutofit/>
          </a:bodyPr>
          <a:lstStyle/>
          <a:p>
            <a:fld id="{6E96D641-33B4-4CC0-A9E3-F51539D887D1}" type="slidenum">
              <a:rPr lang="en-GB" smtClean="0">
                <a:solidFill>
                  <a:srgbClr val="4F4F4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F4F4F">
                  <a:tint val="75000"/>
                </a:srgb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 bwMode="gray">
          <a:xfrm>
            <a:off x="562254" y="1003141"/>
            <a:ext cx="7326556" cy="42447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9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6518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62254" y="578669"/>
            <a:ext cx="7326556" cy="424472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gray"/>
        <p:txBody>
          <a:bodyPr>
            <a:noAutofit/>
          </a:bodyPr>
          <a:lstStyle/>
          <a:p>
            <a:r>
              <a:rPr lang="en-US">
                <a:solidFill>
                  <a:srgbClr val="004A8D"/>
                </a:solidFill>
              </a:rPr>
              <a:t>20 Ιανουαρίου 2017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>
            <a:noAutofit/>
          </a:bodyPr>
          <a:lstStyle/>
          <a:p>
            <a:r>
              <a:rPr lang="el-GR">
                <a:solidFill>
                  <a:srgbClr val="004A8D"/>
                </a:solidFill>
              </a:rPr>
              <a:t>Έρευνα. Εφαρμογή στην βιομηχανία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>
            <a:noAutofit/>
          </a:bodyPr>
          <a:lstStyle/>
          <a:p>
            <a:fld id="{6E96D641-33B4-4CC0-A9E3-F51539D887D1}" type="slidenum">
              <a:rPr lang="en-GB" smtClean="0">
                <a:solidFill>
                  <a:srgbClr val="4F4F4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F4F4F">
                  <a:tint val="75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 bwMode="gray">
          <a:xfrm>
            <a:off x="562254" y="1884762"/>
            <a:ext cx="3817197" cy="4212068"/>
          </a:xfrm>
        </p:spPr>
        <p:txBody>
          <a:bodyPr>
            <a:noAutofit/>
          </a:bodyPr>
          <a:lstStyle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  <a:lvl6pPr>
              <a:buClr>
                <a:schemeClr val="accent6"/>
              </a:buClr>
              <a:defRPr/>
            </a:lvl6pPr>
            <a:lvl7pPr>
              <a:buClr>
                <a:schemeClr val="accent6"/>
              </a:buClr>
              <a:defRPr/>
            </a:lvl7pPr>
            <a:lvl8pPr>
              <a:buClr>
                <a:schemeClr val="accent6"/>
              </a:buClr>
              <a:defRPr/>
            </a:lvl8pPr>
            <a:lvl9pPr>
              <a:buClr>
                <a:schemeClr val="accent6"/>
              </a:buCl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 bwMode="gray">
          <a:xfrm>
            <a:off x="4780762" y="1884762"/>
            <a:ext cx="3817197" cy="4212068"/>
          </a:xfrm>
        </p:spPr>
        <p:txBody>
          <a:bodyPr>
            <a:noAutofit/>
          </a:bodyPr>
          <a:lstStyle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  <a:lvl6pPr>
              <a:buClr>
                <a:schemeClr val="accent6"/>
              </a:buClr>
              <a:defRPr/>
            </a:lvl6pPr>
            <a:lvl7pPr>
              <a:buClr>
                <a:schemeClr val="accent6"/>
              </a:buClr>
              <a:defRPr/>
            </a:lvl7pPr>
            <a:lvl8pPr>
              <a:buClr>
                <a:schemeClr val="accent6"/>
              </a:buClr>
              <a:defRPr/>
            </a:lvl8pPr>
            <a:lvl9pPr>
              <a:buClr>
                <a:schemeClr val="accent6"/>
              </a:buCl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 bwMode="gray">
          <a:xfrm>
            <a:off x="562254" y="1003141"/>
            <a:ext cx="7326556" cy="42447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9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782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62254" y="578669"/>
            <a:ext cx="7326556" cy="424472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gray"/>
        <p:txBody>
          <a:bodyPr>
            <a:noAutofit/>
          </a:bodyPr>
          <a:lstStyle/>
          <a:p>
            <a:r>
              <a:rPr lang="en-US">
                <a:solidFill>
                  <a:srgbClr val="004A8D"/>
                </a:solidFill>
              </a:rPr>
              <a:t>20 Ιανουαρίου 2017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>
            <a:noAutofit/>
          </a:bodyPr>
          <a:lstStyle/>
          <a:p>
            <a:r>
              <a:rPr lang="el-GR">
                <a:solidFill>
                  <a:srgbClr val="004A8D"/>
                </a:solidFill>
              </a:rPr>
              <a:t>Έρευνα. Εφαρμογή στην βιομηχανία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>
            <a:noAutofit/>
          </a:bodyPr>
          <a:lstStyle/>
          <a:p>
            <a:fld id="{6E96D641-33B4-4CC0-A9E3-F51539D887D1}" type="slidenum">
              <a:rPr lang="en-GB" smtClean="0">
                <a:solidFill>
                  <a:srgbClr val="4F4F4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F4F4F">
                  <a:tint val="75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 bwMode="gray">
          <a:xfrm>
            <a:off x="562254" y="1884763"/>
            <a:ext cx="3817197" cy="1959101"/>
          </a:xfrm>
        </p:spPr>
        <p:txBody>
          <a:bodyPr>
            <a:noAutofit/>
          </a:bodyPr>
          <a:lstStyle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  <a:lvl6pPr>
              <a:buClr>
                <a:schemeClr val="accent6"/>
              </a:buClr>
              <a:defRPr/>
            </a:lvl6pPr>
            <a:lvl7pPr>
              <a:buClr>
                <a:schemeClr val="accent6"/>
              </a:buClr>
              <a:defRPr/>
            </a:lvl7pPr>
            <a:lvl8pPr>
              <a:buClr>
                <a:schemeClr val="accent6"/>
              </a:buClr>
              <a:defRPr/>
            </a:lvl8pPr>
            <a:lvl9pPr>
              <a:buClr>
                <a:schemeClr val="accent6"/>
              </a:buCl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 bwMode="gray">
          <a:xfrm>
            <a:off x="4780762" y="1884763"/>
            <a:ext cx="3817197" cy="1959101"/>
          </a:xfrm>
        </p:spPr>
        <p:txBody>
          <a:bodyPr>
            <a:noAutofit/>
          </a:bodyPr>
          <a:lstStyle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  <a:lvl6pPr>
              <a:buClr>
                <a:schemeClr val="accent6"/>
              </a:buClr>
              <a:defRPr/>
            </a:lvl6pPr>
            <a:lvl7pPr>
              <a:buClr>
                <a:schemeClr val="accent6"/>
              </a:buClr>
              <a:defRPr/>
            </a:lvl7pPr>
            <a:lvl8pPr>
              <a:buClr>
                <a:schemeClr val="accent6"/>
              </a:buClr>
              <a:defRPr/>
            </a:lvl8pPr>
            <a:lvl9pPr>
              <a:buClr>
                <a:schemeClr val="accent6"/>
              </a:buCl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 bwMode="gray">
          <a:xfrm>
            <a:off x="562254" y="4138778"/>
            <a:ext cx="3817197" cy="1959101"/>
          </a:xfrm>
        </p:spPr>
        <p:txBody>
          <a:bodyPr>
            <a:noAutofit/>
          </a:bodyPr>
          <a:lstStyle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  <a:lvl6pPr>
              <a:buClr>
                <a:schemeClr val="accent6"/>
              </a:buClr>
              <a:defRPr/>
            </a:lvl6pPr>
            <a:lvl7pPr>
              <a:buClr>
                <a:schemeClr val="accent6"/>
              </a:buClr>
              <a:defRPr/>
            </a:lvl7pPr>
            <a:lvl8pPr>
              <a:buClr>
                <a:schemeClr val="accent6"/>
              </a:buClr>
              <a:defRPr/>
            </a:lvl8pPr>
            <a:lvl9pPr>
              <a:buClr>
                <a:schemeClr val="accent6"/>
              </a:buCl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 bwMode="gray">
          <a:xfrm>
            <a:off x="4780762" y="4138778"/>
            <a:ext cx="3817197" cy="1959101"/>
          </a:xfrm>
        </p:spPr>
        <p:txBody>
          <a:bodyPr>
            <a:noAutofit/>
          </a:bodyPr>
          <a:lstStyle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  <a:lvl6pPr>
              <a:buClr>
                <a:schemeClr val="accent6"/>
              </a:buClr>
              <a:defRPr/>
            </a:lvl6pPr>
            <a:lvl7pPr>
              <a:buClr>
                <a:schemeClr val="accent6"/>
              </a:buClr>
              <a:defRPr/>
            </a:lvl7pPr>
            <a:lvl8pPr>
              <a:buClr>
                <a:schemeClr val="accent6"/>
              </a:buClr>
              <a:defRPr/>
            </a:lvl8pPr>
            <a:lvl9pPr>
              <a:buClr>
                <a:schemeClr val="accent6"/>
              </a:buCl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 bwMode="gray">
          <a:xfrm>
            <a:off x="562254" y="1003141"/>
            <a:ext cx="7326556" cy="42447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9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3140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62254" y="578669"/>
            <a:ext cx="7326556" cy="424472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>
            <a:noAutofit/>
          </a:bodyPr>
          <a:lstStyle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  <a:lvl6pPr>
              <a:buClr>
                <a:schemeClr val="accent2"/>
              </a:buClr>
              <a:defRPr/>
            </a:lvl6pPr>
            <a:lvl7pPr>
              <a:buClr>
                <a:schemeClr val="accent2"/>
              </a:buClr>
              <a:defRPr/>
            </a:lvl7pPr>
            <a:lvl8pPr>
              <a:buClr>
                <a:schemeClr val="accent2"/>
              </a:buClr>
              <a:defRPr/>
            </a:lvl8pPr>
            <a:lvl9pPr>
              <a:buClr>
                <a:schemeClr val="accent2"/>
              </a:buCl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>
            <a:noAutofit/>
          </a:bodyPr>
          <a:lstStyle/>
          <a:p>
            <a:r>
              <a:rPr lang="en-US">
                <a:solidFill>
                  <a:srgbClr val="004A8D"/>
                </a:solidFill>
              </a:rPr>
              <a:t>20 Ιανουαρίου 2017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>
            <a:noAutofit/>
          </a:bodyPr>
          <a:lstStyle/>
          <a:p>
            <a:r>
              <a:rPr lang="el-GR">
                <a:solidFill>
                  <a:srgbClr val="004A8D"/>
                </a:solidFill>
              </a:rPr>
              <a:t>Έρευνα. Εφαρμογή στην βιομηχανία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>
            <a:noAutofit/>
          </a:bodyPr>
          <a:lstStyle/>
          <a:p>
            <a:fld id="{6E96D641-33B4-4CC0-A9E3-F51539D887D1}" type="slidenum">
              <a:rPr lang="en-GB" smtClean="0">
                <a:solidFill>
                  <a:srgbClr val="4F4F4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F4F4F">
                  <a:tint val="75000"/>
                </a:srgb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 bwMode="gray">
          <a:xfrm>
            <a:off x="562254" y="1003141"/>
            <a:ext cx="7326556" cy="42447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9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4034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62254" y="578669"/>
            <a:ext cx="7326556" cy="424472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gray"/>
        <p:txBody>
          <a:bodyPr>
            <a:noAutofit/>
          </a:bodyPr>
          <a:lstStyle/>
          <a:p>
            <a:r>
              <a:rPr lang="en-US">
                <a:solidFill>
                  <a:srgbClr val="004A8D"/>
                </a:solidFill>
              </a:rPr>
              <a:t>20 Ιανουαρίου 2017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>
            <a:noAutofit/>
          </a:bodyPr>
          <a:lstStyle/>
          <a:p>
            <a:r>
              <a:rPr lang="el-GR">
                <a:solidFill>
                  <a:srgbClr val="004A8D"/>
                </a:solidFill>
              </a:rPr>
              <a:t>Έρευνα. Εφαρμογή στην βιομηχανία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>
            <a:noAutofit/>
          </a:bodyPr>
          <a:lstStyle/>
          <a:p>
            <a:fld id="{6E96D641-33B4-4CC0-A9E3-F51539D887D1}" type="slidenum">
              <a:rPr lang="en-GB" smtClean="0">
                <a:solidFill>
                  <a:srgbClr val="4F4F4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F4F4F">
                  <a:tint val="75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 bwMode="gray">
          <a:xfrm>
            <a:off x="562254" y="1884762"/>
            <a:ext cx="3817197" cy="4212068"/>
          </a:xfrm>
        </p:spPr>
        <p:txBody>
          <a:bodyPr>
            <a:noAutofit/>
          </a:bodyPr>
          <a:lstStyle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  <a:lvl6pPr>
              <a:buClr>
                <a:schemeClr val="accent2"/>
              </a:buClr>
              <a:defRPr/>
            </a:lvl6pPr>
            <a:lvl7pPr>
              <a:buClr>
                <a:schemeClr val="accent2"/>
              </a:buClr>
              <a:defRPr/>
            </a:lvl7pPr>
            <a:lvl8pPr>
              <a:buClr>
                <a:schemeClr val="accent2"/>
              </a:buClr>
              <a:defRPr/>
            </a:lvl8pPr>
            <a:lvl9pPr>
              <a:buClr>
                <a:schemeClr val="accent2"/>
              </a:buCl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 bwMode="gray">
          <a:xfrm>
            <a:off x="4780762" y="1884762"/>
            <a:ext cx="3817197" cy="4212068"/>
          </a:xfrm>
        </p:spPr>
        <p:txBody>
          <a:bodyPr>
            <a:noAutofit/>
          </a:bodyPr>
          <a:lstStyle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  <a:lvl6pPr>
              <a:buClr>
                <a:schemeClr val="accent2"/>
              </a:buClr>
              <a:defRPr/>
            </a:lvl6pPr>
            <a:lvl7pPr>
              <a:buClr>
                <a:schemeClr val="accent2"/>
              </a:buClr>
              <a:defRPr/>
            </a:lvl7pPr>
            <a:lvl8pPr>
              <a:buClr>
                <a:schemeClr val="accent2"/>
              </a:buClr>
              <a:defRPr/>
            </a:lvl8pPr>
            <a:lvl9pPr>
              <a:buClr>
                <a:schemeClr val="accent2"/>
              </a:buCl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 bwMode="gray">
          <a:xfrm>
            <a:off x="562254" y="1003141"/>
            <a:ext cx="7326556" cy="42447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9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6114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62254" y="578669"/>
            <a:ext cx="7326556" cy="424472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gray"/>
        <p:txBody>
          <a:bodyPr>
            <a:noAutofit/>
          </a:bodyPr>
          <a:lstStyle/>
          <a:p>
            <a:r>
              <a:rPr lang="en-US">
                <a:solidFill>
                  <a:srgbClr val="004A8D"/>
                </a:solidFill>
              </a:rPr>
              <a:t>20 Ιανουαρίου 2017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>
            <a:noAutofit/>
          </a:bodyPr>
          <a:lstStyle/>
          <a:p>
            <a:r>
              <a:rPr lang="el-GR">
                <a:solidFill>
                  <a:srgbClr val="004A8D"/>
                </a:solidFill>
              </a:rPr>
              <a:t>Έρευνα. Εφαρμογή στην βιομηχανία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>
            <a:noAutofit/>
          </a:bodyPr>
          <a:lstStyle/>
          <a:p>
            <a:fld id="{6E96D641-33B4-4CC0-A9E3-F51539D887D1}" type="slidenum">
              <a:rPr lang="en-GB" smtClean="0">
                <a:solidFill>
                  <a:srgbClr val="4F4F4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F4F4F">
                  <a:tint val="75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 bwMode="gray">
          <a:xfrm>
            <a:off x="562254" y="1884763"/>
            <a:ext cx="3817197" cy="1959101"/>
          </a:xfrm>
        </p:spPr>
        <p:txBody>
          <a:bodyPr>
            <a:noAutofit/>
          </a:bodyPr>
          <a:lstStyle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  <a:lvl6pPr>
              <a:buClr>
                <a:schemeClr val="accent2"/>
              </a:buClr>
              <a:defRPr/>
            </a:lvl6pPr>
            <a:lvl7pPr>
              <a:buClr>
                <a:schemeClr val="accent2"/>
              </a:buClr>
              <a:defRPr/>
            </a:lvl7pPr>
            <a:lvl8pPr>
              <a:buClr>
                <a:schemeClr val="accent2"/>
              </a:buClr>
              <a:defRPr/>
            </a:lvl8pPr>
            <a:lvl9pPr>
              <a:buClr>
                <a:schemeClr val="accent2"/>
              </a:buCl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 bwMode="gray">
          <a:xfrm>
            <a:off x="4780762" y="1884763"/>
            <a:ext cx="3817197" cy="1959101"/>
          </a:xfrm>
        </p:spPr>
        <p:txBody>
          <a:bodyPr>
            <a:noAutofit/>
          </a:bodyPr>
          <a:lstStyle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  <a:lvl6pPr>
              <a:buClr>
                <a:schemeClr val="accent2"/>
              </a:buClr>
              <a:defRPr/>
            </a:lvl6pPr>
            <a:lvl7pPr>
              <a:buClr>
                <a:schemeClr val="accent2"/>
              </a:buClr>
              <a:defRPr/>
            </a:lvl7pPr>
            <a:lvl8pPr>
              <a:buClr>
                <a:schemeClr val="accent2"/>
              </a:buClr>
              <a:defRPr/>
            </a:lvl8pPr>
            <a:lvl9pPr>
              <a:buClr>
                <a:schemeClr val="accent2"/>
              </a:buCl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 bwMode="gray">
          <a:xfrm>
            <a:off x="562254" y="4138778"/>
            <a:ext cx="3817197" cy="1959101"/>
          </a:xfrm>
        </p:spPr>
        <p:txBody>
          <a:bodyPr>
            <a:noAutofit/>
          </a:bodyPr>
          <a:lstStyle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  <a:lvl6pPr>
              <a:buClr>
                <a:schemeClr val="accent2"/>
              </a:buClr>
              <a:defRPr/>
            </a:lvl6pPr>
            <a:lvl7pPr>
              <a:buClr>
                <a:schemeClr val="accent2"/>
              </a:buClr>
              <a:defRPr/>
            </a:lvl7pPr>
            <a:lvl8pPr>
              <a:buClr>
                <a:schemeClr val="accent2"/>
              </a:buClr>
              <a:defRPr/>
            </a:lvl8pPr>
            <a:lvl9pPr>
              <a:buClr>
                <a:schemeClr val="accent2"/>
              </a:buCl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 bwMode="gray">
          <a:xfrm>
            <a:off x="4780762" y="4138778"/>
            <a:ext cx="3817197" cy="1959101"/>
          </a:xfrm>
        </p:spPr>
        <p:txBody>
          <a:bodyPr>
            <a:noAutofit/>
          </a:bodyPr>
          <a:lstStyle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  <a:lvl6pPr>
              <a:buClr>
                <a:schemeClr val="accent2"/>
              </a:buClr>
              <a:defRPr/>
            </a:lvl6pPr>
            <a:lvl7pPr>
              <a:buClr>
                <a:schemeClr val="accent2"/>
              </a:buClr>
              <a:defRPr/>
            </a:lvl7pPr>
            <a:lvl8pPr>
              <a:buClr>
                <a:schemeClr val="accent2"/>
              </a:buClr>
              <a:defRPr/>
            </a:lvl8pPr>
            <a:lvl9pPr>
              <a:buClr>
                <a:schemeClr val="accent2"/>
              </a:buCl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 bwMode="gray">
          <a:xfrm>
            <a:off x="562254" y="1003141"/>
            <a:ext cx="7326556" cy="42447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9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2571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62254" y="578669"/>
            <a:ext cx="7326556" cy="424472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>
            <a:noAutofit/>
          </a:bodyPr>
          <a:lstStyle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  <a:lvl6pPr>
              <a:buClr>
                <a:schemeClr val="accent3"/>
              </a:buClr>
              <a:defRPr/>
            </a:lvl6pPr>
            <a:lvl7pPr>
              <a:buClr>
                <a:schemeClr val="accent3"/>
              </a:buClr>
              <a:defRPr/>
            </a:lvl7pPr>
            <a:lvl8pPr>
              <a:buClr>
                <a:schemeClr val="accent3"/>
              </a:buClr>
              <a:defRPr/>
            </a:lvl8pPr>
            <a:lvl9pPr>
              <a:buClr>
                <a:schemeClr val="accent3"/>
              </a:buCl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>
            <a:noAutofit/>
          </a:bodyPr>
          <a:lstStyle/>
          <a:p>
            <a:r>
              <a:rPr lang="en-US">
                <a:solidFill>
                  <a:srgbClr val="004A8D"/>
                </a:solidFill>
              </a:rPr>
              <a:t>20 Ιανουαρίου 2017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>
            <a:noAutofit/>
          </a:bodyPr>
          <a:lstStyle/>
          <a:p>
            <a:r>
              <a:rPr lang="el-GR">
                <a:solidFill>
                  <a:srgbClr val="004A8D"/>
                </a:solidFill>
              </a:rPr>
              <a:t>Έρευνα. Εφαρμογή στην βιομηχανία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>
            <a:noAutofit/>
          </a:bodyPr>
          <a:lstStyle/>
          <a:p>
            <a:fld id="{6E96D641-33B4-4CC0-A9E3-F51539D887D1}" type="slidenum">
              <a:rPr lang="en-GB" smtClean="0">
                <a:solidFill>
                  <a:srgbClr val="4F4F4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F4F4F">
                  <a:tint val="75000"/>
                </a:srgb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 bwMode="gray">
          <a:xfrm>
            <a:off x="562254" y="1003141"/>
            <a:ext cx="7326556" cy="42447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9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9326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62254" y="578669"/>
            <a:ext cx="7326556" cy="424472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gray"/>
        <p:txBody>
          <a:bodyPr>
            <a:noAutofit/>
          </a:bodyPr>
          <a:lstStyle/>
          <a:p>
            <a:r>
              <a:rPr lang="en-US">
                <a:solidFill>
                  <a:srgbClr val="004A8D"/>
                </a:solidFill>
              </a:rPr>
              <a:t>20 Ιανουαρίου 2017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>
            <a:noAutofit/>
          </a:bodyPr>
          <a:lstStyle/>
          <a:p>
            <a:r>
              <a:rPr lang="el-GR">
                <a:solidFill>
                  <a:srgbClr val="004A8D"/>
                </a:solidFill>
              </a:rPr>
              <a:t>Έρευνα. Εφαρμογή στην βιομηχανία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>
            <a:noAutofit/>
          </a:bodyPr>
          <a:lstStyle/>
          <a:p>
            <a:fld id="{6E96D641-33B4-4CC0-A9E3-F51539D887D1}" type="slidenum">
              <a:rPr lang="en-GB" smtClean="0">
                <a:solidFill>
                  <a:srgbClr val="4F4F4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F4F4F">
                  <a:tint val="75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 bwMode="gray">
          <a:xfrm>
            <a:off x="562254" y="1884762"/>
            <a:ext cx="3817197" cy="4212068"/>
          </a:xfrm>
        </p:spPr>
        <p:txBody>
          <a:bodyPr>
            <a:noAutofit/>
          </a:bodyPr>
          <a:lstStyle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  <a:lvl6pPr>
              <a:buClr>
                <a:schemeClr val="accent3"/>
              </a:buClr>
              <a:defRPr/>
            </a:lvl6pPr>
            <a:lvl7pPr>
              <a:buClr>
                <a:schemeClr val="accent3"/>
              </a:buClr>
              <a:defRPr/>
            </a:lvl7pPr>
            <a:lvl8pPr>
              <a:buClr>
                <a:schemeClr val="accent3"/>
              </a:buClr>
              <a:defRPr/>
            </a:lvl8pPr>
            <a:lvl9pPr>
              <a:buClr>
                <a:schemeClr val="accent3"/>
              </a:buCl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 bwMode="gray">
          <a:xfrm>
            <a:off x="4780762" y="1884762"/>
            <a:ext cx="3817197" cy="4212068"/>
          </a:xfrm>
        </p:spPr>
        <p:txBody>
          <a:bodyPr>
            <a:noAutofit/>
          </a:bodyPr>
          <a:lstStyle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  <a:lvl6pPr>
              <a:buClr>
                <a:schemeClr val="accent3"/>
              </a:buClr>
              <a:defRPr/>
            </a:lvl6pPr>
            <a:lvl7pPr>
              <a:buClr>
                <a:schemeClr val="accent3"/>
              </a:buClr>
              <a:defRPr/>
            </a:lvl7pPr>
            <a:lvl8pPr>
              <a:buClr>
                <a:schemeClr val="accent3"/>
              </a:buClr>
              <a:defRPr/>
            </a:lvl8pPr>
            <a:lvl9pPr>
              <a:buClr>
                <a:schemeClr val="accent3"/>
              </a:buCl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 bwMode="gray">
          <a:xfrm>
            <a:off x="562254" y="1003141"/>
            <a:ext cx="7326556" cy="42447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9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5956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62254" y="578669"/>
            <a:ext cx="7326556" cy="424472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gray"/>
        <p:txBody>
          <a:bodyPr>
            <a:noAutofit/>
          </a:bodyPr>
          <a:lstStyle/>
          <a:p>
            <a:r>
              <a:rPr lang="en-US">
                <a:solidFill>
                  <a:srgbClr val="004A8D"/>
                </a:solidFill>
              </a:rPr>
              <a:t>20 Ιανουαρίου 2017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>
            <a:noAutofit/>
          </a:bodyPr>
          <a:lstStyle/>
          <a:p>
            <a:r>
              <a:rPr lang="el-GR">
                <a:solidFill>
                  <a:srgbClr val="004A8D"/>
                </a:solidFill>
              </a:rPr>
              <a:t>Έρευνα. Εφαρμογή στην βιομηχανία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>
            <a:noAutofit/>
          </a:bodyPr>
          <a:lstStyle/>
          <a:p>
            <a:fld id="{6E96D641-33B4-4CC0-A9E3-F51539D887D1}" type="slidenum">
              <a:rPr lang="en-GB" smtClean="0">
                <a:solidFill>
                  <a:srgbClr val="4F4F4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F4F4F">
                  <a:tint val="75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 bwMode="gray">
          <a:xfrm>
            <a:off x="562254" y="1884763"/>
            <a:ext cx="3817197" cy="1959101"/>
          </a:xfrm>
        </p:spPr>
        <p:txBody>
          <a:bodyPr>
            <a:noAutofit/>
          </a:bodyPr>
          <a:lstStyle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  <a:lvl6pPr>
              <a:buClr>
                <a:schemeClr val="accent3"/>
              </a:buClr>
              <a:defRPr/>
            </a:lvl6pPr>
            <a:lvl7pPr>
              <a:buClr>
                <a:schemeClr val="accent3"/>
              </a:buClr>
              <a:defRPr/>
            </a:lvl7pPr>
            <a:lvl8pPr>
              <a:buClr>
                <a:schemeClr val="accent3"/>
              </a:buClr>
              <a:defRPr/>
            </a:lvl8pPr>
            <a:lvl9pPr>
              <a:buClr>
                <a:schemeClr val="accent3"/>
              </a:buCl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 bwMode="gray">
          <a:xfrm>
            <a:off x="4780762" y="1884763"/>
            <a:ext cx="3817197" cy="1959101"/>
          </a:xfrm>
        </p:spPr>
        <p:txBody>
          <a:bodyPr>
            <a:noAutofit/>
          </a:bodyPr>
          <a:lstStyle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  <a:lvl6pPr>
              <a:buClr>
                <a:schemeClr val="accent3"/>
              </a:buClr>
              <a:defRPr/>
            </a:lvl6pPr>
            <a:lvl7pPr>
              <a:buClr>
                <a:schemeClr val="accent3"/>
              </a:buClr>
              <a:defRPr/>
            </a:lvl7pPr>
            <a:lvl8pPr>
              <a:buClr>
                <a:schemeClr val="accent3"/>
              </a:buClr>
              <a:defRPr/>
            </a:lvl8pPr>
            <a:lvl9pPr>
              <a:buClr>
                <a:schemeClr val="accent3"/>
              </a:buCl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 bwMode="gray">
          <a:xfrm>
            <a:off x="562254" y="4138778"/>
            <a:ext cx="3817197" cy="1959101"/>
          </a:xfrm>
        </p:spPr>
        <p:txBody>
          <a:bodyPr>
            <a:noAutofit/>
          </a:bodyPr>
          <a:lstStyle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  <a:lvl6pPr>
              <a:buClr>
                <a:schemeClr val="accent3"/>
              </a:buClr>
              <a:defRPr/>
            </a:lvl6pPr>
            <a:lvl7pPr>
              <a:buClr>
                <a:schemeClr val="accent3"/>
              </a:buClr>
              <a:defRPr/>
            </a:lvl7pPr>
            <a:lvl8pPr>
              <a:buClr>
                <a:schemeClr val="accent3"/>
              </a:buClr>
              <a:defRPr/>
            </a:lvl8pPr>
            <a:lvl9pPr>
              <a:buClr>
                <a:schemeClr val="accent3"/>
              </a:buCl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 bwMode="gray">
          <a:xfrm>
            <a:off x="4780762" y="4138778"/>
            <a:ext cx="3817197" cy="1959101"/>
          </a:xfrm>
        </p:spPr>
        <p:txBody>
          <a:bodyPr>
            <a:noAutofit/>
          </a:bodyPr>
          <a:lstStyle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  <a:lvl6pPr>
              <a:buClr>
                <a:schemeClr val="accent3"/>
              </a:buClr>
              <a:defRPr/>
            </a:lvl6pPr>
            <a:lvl7pPr>
              <a:buClr>
                <a:schemeClr val="accent3"/>
              </a:buClr>
              <a:defRPr/>
            </a:lvl7pPr>
            <a:lvl8pPr>
              <a:buClr>
                <a:schemeClr val="accent3"/>
              </a:buClr>
              <a:defRPr/>
            </a:lvl8pPr>
            <a:lvl9pPr>
              <a:buClr>
                <a:schemeClr val="accent3"/>
              </a:buCl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 bwMode="gray">
          <a:xfrm>
            <a:off x="562254" y="1003141"/>
            <a:ext cx="7326556" cy="42447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9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2283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62254" y="578669"/>
            <a:ext cx="7326556" cy="424472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>
            <a:noAutofit/>
          </a:bodyPr>
          <a:lstStyle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  <a:lvl6pPr>
              <a:buClr>
                <a:schemeClr val="accent4"/>
              </a:buClr>
              <a:defRPr/>
            </a:lvl6pPr>
            <a:lvl7pPr>
              <a:buClr>
                <a:schemeClr val="accent4"/>
              </a:buClr>
              <a:defRPr/>
            </a:lvl7pPr>
            <a:lvl8pPr>
              <a:buClr>
                <a:schemeClr val="accent4"/>
              </a:buClr>
              <a:defRPr/>
            </a:lvl8pPr>
            <a:lvl9pPr>
              <a:buClr>
                <a:schemeClr val="accent4"/>
              </a:buCl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>
            <a:noAutofit/>
          </a:bodyPr>
          <a:lstStyle/>
          <a:p>
            <a:r>
              <a:rPr lang="en-US">
                <a:solidFill>
                  <a:srgbClr val="004A8D"/>
                </a:solidFill>
              </a:rPr>
              <a:t>20 Ιανουαρίου 2017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>
            <a:noAutofit/>
          </a:bodyPr>
          <a:lstStyle/>
          <a:p>
            <a:r>
              <a:rPr lang="el-GR">
                <a:solidFill>
                  <a:srgbClr val="004A8D"/>
                </a:solidFill>
              </a:rPr>
              <a:t>Έρευνα. Εφαρμογή στην βιομηχανία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>
            <a:noAutofit/>
          </a:bodyPr>
          <a:lstStyle/>
          <a:p>
            <a:fld id="{6E96D641-33B4-4CC0-A9E3-F51539D887D1}" type="slidenum">
              <a:rPr lang="en-GB" smtClean="0">
                <a:solidFill>
                  <a:srgbClr val="4F4F4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F4F4F">
                  <a:tint val="75000"/>
                </a:srgb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 bwMode="gray">
          <a:xfrm>
            <a:off x="562254" y="1003141"/>
            <a:ext cx="7326556" cy="42447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9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4848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216086" y="227496"/>
            <a:ext cx="8711829" cy="58773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 defTabSz="914239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54708" y="2670453"/>
            <a:ext cx="8034584" cy="1208112"/>
          </a:xfrm>
        </p:spPr>
        <p:txBody>
          <a:bodyPr anchor="t" anchorCtr="0">
            <a:noAutofit/>
          </a:bodyPr>
          <a:lstStyle>
            <a:lvl1pPr algn="l">
              <a:defRPr sz="4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54708" y="4008196"/>
            <a:ext cx="8034584" cy="359169"/>
          </a:xfrm>
        </p:spPr>
        <p:txBody>
          <a:bodyPr anchor="t" anchorCtr="0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>
                <a:solidFill>
                  <a:srgbClr val="004A8D"/>
                </a:solidFill>
              </a:rPr>
              <a:t>20 Ιανουαρίου 2017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l-GR">
                <a:solidFill>
                  <a:srgbClr val="004A8D"/>
                </a:solidFill>
              </a:rPr>
              <a:t>Έρευνα. Εφαρμογή στην βιομηχανία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E96D641-33B4-4CC0-A9E3-F51539D887D1}" type="slidenum">
              <a:rPr lang="en-GB" smtClean="0">
                <a:solidFill>
                  <a:srgbClr val="4F4F4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F4F4F">
                  <a:tint val="75000"/>
                </a:srgb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54709" y="1999924"/>
            <a:ext cx="8034937" cy="58773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1895421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62254" y="578669"/>
            <a:ext cx="7326556" cy="424472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gray"/>
        <p:txBody>
          <a:bodyPr>
            <a:noAutofit/>
          </a:bodyPr>
          <a:lstStyle/>
          <a:p>
            <a:r>
              <a:rPr lang="en-US">
                <a:solidFill>
                  <a:srgbClr val="004A8D"/>
                </a:solidFill>
              </a:rPr>
              <a:t>20 Ιανουαρίου 2017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>
            <a:noAutofit/>
          </a:bodyPr>
          <a:lstStyle/>
          <a:p>
            <a:r>
              <a:rPr lang="el-GR">
                <a:solidFill>
                  <a:srgbClr val="004A8D"/>
                </a:solidFill>
              </a:rPr>
              <a:t>Έρευνα. Εφαρμογή στην βιομηχανία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>
            <a:noAutofit/>
          </a:bodyPr>
          <a:lstStyle/>
          <a:p>
            <a:fld id="{6E96D641-33B4-4CC0-A9E3-F51539D887D1}" type="slidenum">
              <a:rPr lang="en-GB" smtClean="0">
                <a:solidFill>
                  <a:srgbClr val="4F4F4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F4F4F">
                  <a:tint val="75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 bwMode="gray">
          <a:xfrm>
            <a:off x="562254" y="1884762"/>
            <a:ext cx="3817197" cy="4212068"/>
          </a:xfrm>
        </p:spPr>
        <p:txBody>
          <a:bodyPr>
            <a:noAutofit/>
          </a:bodyPr>
          <a:lstStyle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  <a:lvl6pPr>
              <a:buClr>
                <a:schemeClr val="accent4"/>
              </a:buClr>
              <a:defRPr/>
            </a:lvl6pPr>
            <a:lvl7pPr>
              <a:buClr>
                <a:schemeClr val="accent4"/>
              </a:buClr>
              <a:defRPr/>
            </a:lvl7pPr>
            <a:lvl8pPr>
              <a:buClr>
                <a:schemeClr val="accent4"/>
              </a:buClr>
              <a:defRPr/>
            </a:lvl8pPr>
            <a:lvl9pPr>
              <a:buClr>
                <a:schemeClr val="accent4"/>
              </a:buCl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 bwMode="gray">
          <a:xfrm>
            <a:off x="4780762" y="1884762"/>
            <a:ext cx="3817197" cy="4212068"/>
          </a:xfrm>
        </p:spPr>
        <p:txBody>
          <a:bodyPr>
            <a:noAutofit/>
          </a:bodyPr>
          <a:lstStyle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  <a:lvl6pPr>
              <a:buClr>
                <a:schemeClr val="accent4"/>
              </a:buClr>
              <a:defRPr/>
            </a:lvl6pPr>
            <a:lvl7pPr>
              <a:buClr>
                <a:schemeClr val="accent4"/>
              </a:buClr>
              <a:defRPr/>
            </a:lvl7pPr>
            <a:lvl8pPr>
              <a:buClr>
                <a:schemeClr val="accent4"/>
              </a:buClr>
              <a:defRPr/>
            </a:lvl8pPr>
            <a:lvl9pPr>
              <a:buClr>
                <a:schemeClr val="accent4"/>
              </a:buCl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 bwMode="gray">
          <a:xfrm>
            <a:off x="562254" y="1003141"/>
            <a:ext cx="7326556" cy="42447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9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0168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62254" y="578669"/>
            <a:ext cx="7326556" cy="424472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gray"/>
        <p:txBody>
          <a:bodyPr>
            <a:noAutofit/>
          </a:bodyPr>
          <a:lstStyle/>
          <a:p>
            <a:r>
              <a:rPr lang="en-US">
                <a:solidFill>
                  <a:srgbClr val="004A8D"/>
                </a:solidFill>
              </a:rPr>
              <a:t>20 Ιανουαρίου 2017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>
            <a:noAutofit/>
          </a:bodyPr>
          <a:lstStyle/>
          <a:p>
            <a:r>
              <a:rPr lang="el-GR">
                <a:solidFill>
                  <a:srgbClr val="004A8D"/>
                </a:solidFill>
              </a:rPr>
              <a:t>Έρευνα. Εφαρμογή στην βιομηχανία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>
            <a:noAutofit/>
          </a:bodyPr>
          <a:lstStyle/>
          <a:p>
            <a:fld id="{6E96D641-33B4-4CC0-A9E3-F51539D887D1}" type="slidenum">
              <a:rPr lang="en-GB" smtClean="0">
                <a:solidFill>
                  <a:srgbClr val="4F4F4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F4F4F">
                  <a:tint val="75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 bwMode="gray">
          <a:xfrm>
            <a:off x="562254" y="1884763"/>
            <a:ext cx="3817197" cy="1959101"/>
          </a:xfrm>
        </p:spPr>
        <p:txBody>
          <a:bodyPr>
            <a:noAutofit/>
          </a:bodyPr>
          <a:lstStyle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  <a:lvl6pPr>
              <a:buClr>
                <a:schemeClr val="accent4"/>
              </a:buClr>
              <a:defRPr/>
            </a:lvl6pPr>
            <a:lvl7pPr>
              <a:buClr>
                <a:schemeClr val="accent4"/>
              </a:buClr>
              <a:defRPr/>
            </a:lvl7pPr>
            <a:lvl8pPr>
              <a:buClr>
                <a:schemeClr val="accent4"/>
              </a:buClr>
              <a:defRPr/>
            </a:lvl8pPr>
            <a:lvl9pPr>
              <a:buClr>
                <a:schemeClr val="accent4"/>
              </a:buCl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 bwMode="gray">
          <a:xfrm>
            <a:off x="4780762" y="1884763"/>
            <a:ext cx="3817197" cy="1959101"/>
          </a:xfrm>
        </p:spPr>
        <p:txBody>
          <a:bodyPr>
            <a:noAutofit/>
          </a:bodyPr>
          <a:lstStyle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  <a:lvl6pPr>
              <a:buClr>
                <a:schemeClr val="accent4"/>
              </a:buClr>
              <a:defRPr/>
            </a:lvl6pPr>
            <a:lvl7pPr>
              <a:buClr>
                <a:schemeClr val="accent4"/>
              </a:buClr>
              <a:defRPr/>
            </a:lvl7pPr>
            <a:lvl8pPr>
              <a:buClr>
                <a:schemeClr val="accent4"/>
              </a:buClr>
              <a:defRPr/>
            </a:lvl8pPr>
            <a:lvl9pPr>
              <a:buClr>
                <a:schemeClr val="accent4"/>
              </a:buCl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 bwMode="gray">
          <a:xfrm>
            <a:off x="562254" y="4138778"/>
            <a:ext cx="3817197" cy="1959101"/>
          </a:xfrm>
        </p:spPr>
        <p:txBody>
          <a:bodyPr>
            <a:noAutofit/>
          </a:bodyPr>
          <a:lstStyle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  <a:lvl6pPr>
              <a:buClr>
                <a:schemeClr val="accent4"/>
              </a:buClr>
              <a:defRPr/>
            </a:lvl6pPr>
            <a:lvl7pPr>
              <a:buClr>
                <a:schemeClr val="accent4"/>
              </a:buClr>
              <a:defRPr/>
            </a:lvl7pPr>
            <a:lvl8pPr>
              <a:buClr>
                <a:schemeClr val="accent4"/>
              </a:buClr>
              <a:defRPr/>
            </a:lvl8pPr>
            <a:lvl9pPr>
              <a:buClr>
                <a:schemeClr val="accent4"/>
              </a:buCl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 bwMode="gray">
          <a:xfrm>
            <a:off x="4780762" y="4138778"/>
            <a:ext cx="3817197" cy="1959101"/>
          </a:xfrm>
        </p:spPr>
        <p:txBody>
          <a:bodyPr>
            <a:noAutofit/>
          </a:bodyPr>
          <a:lstStyle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  <a:lvl6pPr>
              <a:buClr>
                <a:schemeClr val="accent4"/>
              </a:buClr>
              <a:defRPr/>
            </a:lvl6pPr>
            <a:lvl7pPr>
              <a:buClr>
                <a:schemeClr val="accent4"/>
              </a:buClr>
              <a:defRPr/>
            </a:lvl7pPr>
            <a:lvl8pPr>
              <a:buClr>
                <a:schemeClr val="accent4"/>
              </a:buClr>
              <a:defRPr/>
            </a:lvl8pPr>
            <a:lvl9pPr>
              <a:buClr>
                <a:schemeClr val="accent4"/>
              </a:buCl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 bwMode="gray">
          <a:xfrm>
            <a:off x="562254" y="1003141"/>
            <a:ext cx="7326556" cy="42447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9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3735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Blu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62254" y="578669"/>
            <a:ext cx="7326556" cy="424472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>
            <a:noAutofit/>
          </a:bodyPr>
          <a:lstStyle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  <a:lvl6pPr>
              <a:buClr>
                <a:schemeClr val="accent6"/>
              </a:buClr>
              <a:defRPr/>
            </a:lvl6pPr>
            <a:lvl7pPr>
              <a:buClr>
                <a:schemeClr val="accent6"/>
              </a:buClr>
              <a:defRPr/>
            </a:lvl7pPr>
            <a:lvl8pPr>
              <a:buClr>
                <a:schemeClr val="accent6"/>
              </a:buClr>
              <a:defRPr/>
            </a:lvl8pPr>
            <a:lvl9pPr>
              <a:buClr>
                <a:schemeClr val="accent6"/>
              </a:buCl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>
            <a:noAutofit/>
          </a:bodyPr>
          <a:lstStyle/>
          <a:p>
            <a:r>
              <a:rPr lang="en-US">
                <a:solidFill>
                  <a:srgbClr val="004A8D"/>
                </a:solidFill>
              </a:rPr>
              <a:t>20 Ιανουαρίου 2017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>
            <a:noAutofit/>
          </a:bodyPr>
          <a:lstStyle/>
          <a:p>
            <a:r>
              <a:rPr lang="el-GR">
                <a:solidFill>
                  <a:srgbClr val="004A8D"/>
                </a:solidFill>
              </a:rPr>
              <a:t>Έρευνα. Εφαρμογή στην βιομηχανία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>
            <a:noAutofit/>
          </a:bodyPr>
          <a:lstStyle/>
          <a:p>
            <a:fld id="{6E96D641-33B4-4CC0-A9E3-F51539D887D1}" type="slidenum">
              <a:rPr lang="en-GB" smtClean="0">
                <a:solidFill>
                  <a:srgbClr val="4F4F4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F4F4F">
                  <a:tint val="75000"/>
                </a:srgb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 bwMode="gray">
          <a:xfrm>
            <a:off x="562254" y="1003141"/>
            <a:ext cx="7326556" cy="42447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9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0" y="0"/>
            <a:ext cx="9144000" cy="1142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 defTabSz="914239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368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Blu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62254" y="578669"/>
            <a:ext cx="7326556" cy="424472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gray"/>
        <p:txBody>
          <a:bodyPr>
            <a:noAutofit/>
          </a:bodyPr>
          <a:lstStyle/>
          <a:p>
            <a:r>
              <a:rPr lang="en-US">
                <a:solidFill>
                  <a:srgbClr val="004A8D"/>
                </a:solidFill>
              </a:rPr>
              <a:t>20 Ιανουαρίου 2017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>
            <a:noAutofit/>
          </a:bodyPr>
          <a:lstStyle/>
          <a:p>
            <a:r>
              <a:rPr lang="el-GR">
                <a:solidFill>
                  <a:srgbClr val="004A8D"/>
                </a:solidFill>
              </a:rPr>
              <a:t>Έρευνα. Εφαρμογή στην βιομηχανία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>
            <a:noAutofit/>
          </a:bodyPr>
          <a:lstStyle/>
          <a:p>
            <a:fld id="{6E96D641-33B4-4CC0-A9E3-F51539D887D1}" type="slidenum">
              <a:rPr lang="en-GB" smtClean="0">
                <a:solidFill>
                  <a:srgbClr val="4F4F4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F4F4F">
                  <a:tint val="75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 bwMode="gray">
          <a:xfrm>
            <a:off x="562254" y="1884762"/>
            <a:ext cx="3817197" cy="4212068"/>
          </a:xfrm>
        </p:spPr>
        <p:txBody>
          <a:bodyPr>
            <a:noAutofit/>
          </a:bodyPr>
          <a:lstStyle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  <a:lvl6pPr>
              <a:buClr>
                <a:schemeClr val="accent6"/>
              </a:buClr>
              <a:defRPr/>
            </a:lvl6pPr>
            <a:lvl7pPr>
              <a:buClr>
                <a:schemeClr val="accent6"/>
              </a:buClr>
              <a:defRPr/>
            </a:lvl7pPr>
            <a:lvl8pPr>
              <a:buClr>
                <a:schemeClr val="accent6"/>
              </a:buClr>
              <a:defRPr/>
            </a:lvl8pPr>
            <a:lvl9pPr>
              <a:buClr>
                <a:schemeClr val="accent6"/>
              </a:buCl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 bwMode="gray">
          <a:xfrm>
            <a:off x="4780762" y="1884762"/>
            <a:ext cx="3817197" cy="4212068"/>
          </a:xfrm>
        </p:spPr>
        <p:txBody>
          <a:bodyPr>
            <a:noAutofit/>
          </a:bodyPr>
          <a:lstStyle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  <a:lvl6pPr>
              <a:buClr>
                <a:schemeClr val="accent6"/>
              </a:buClr>
              <a:defRPr/>
            </a:lvl6pPr>
            <a:lvl7pPr>
              <a:buClr>
                <a:schemeClr val="accent6"/>
              </a:buClr>
              <a:defRPr/>
            </a:lvl7pPr>
            <a:lvl8pPr>
              <a:buClr>
                <a:schemeClr val="accent6"/>
              </a:buClr>
              <a:defRPr/>
            </a:lvl8pPr>
            <a:lvl9pPr>
              <a:buClr>
                <a:schemeClr val="accent6"/>
              </a:buCl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 bwMode="gray">
          <a:xfrm>
            <a:off x="562254" y="1003141"/>
            <a:ext cx="7326556" cy="42447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9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0" y="0"/>
            <a:ext cx="9144000" cy="1142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 defTabSz="914239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7967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_Blu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62254" y="578669"/>
            <a:ext cx="7326556" cy="424472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gray"/>
        <p:txBody>
          <a:bodyPr>
            <a:noAutofit/>
          </a:bodyPr>
          <a:lstStyle/>
          <a:p>
            <a:r>
              <a:rPr lang="en-US">
                <a:solidFill>
                  <a:srgbClr val="004A8D"/>
                </a:solidFill>
              </a:rPr>
              <a:t>20 Ιανουαρίου 2017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>
            <a:noAutofit/>
          </a:bodyPr>
          <a:lstStyle/>
          <a:p>
            <a:r>
              <a:rPr lang="el-GR">
                <a:solidFill>
                  <a:srgbClr val="004A8D"/>
                </a:solidFill>
              </a:rPr>
              <a:t>Έρευνα. Εφαρμογή στην βιομηχανία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>
            <a:noAutofit/>
          </a:bodyPr>
          <a:lstStyle/>
          <a:p>
            <a:fld id="{6E96D641-33B4-4CC0-A9E3-F51539D887D1}" type="slidenum">
              <a:rPr lang="en-GB" smtClean="0">
                <a:solidFill>
                  <a:srgbClr val="4F4F4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F4F4F">
                  <a:tint val="75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 bwMode="gray">
          <a:xfrm>
            <a:off x="562254" y="1884763"/>
            <a:ext cx="3817197" cy="1959101"/>
          </a:xfrm>
        </p:spPr>
        <p:txBody>
          <a:bodyPr>
            <a:noAutofit/>
          </a:bodyPr>
          <a:lstStyle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  <a:lvl6pPr>
              <a:buClr>
                <a:schemeClr val="accent6"/>
              </a:buClr>
              <a:defRPr/>
            </a:lvl6pPr>
            <a:lvl7pPr>
              <a:buClr>
                <a:schemeClr val="accent6"/>
              </a:buClr>
              <a:defRPr/>
            </a:lvl7pPr>
            <a:lvl8pPr>
              <a:buClr>
                <a:schemeClr val="accent6"/>
              </a:buClr>
              <a:defRPr/>
            </a:lvl8pPr>
            <a:lvl9pPr>
              <a:buClr>
                <a:schemeClr val="accent6"/>
              </a:buCl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 bwMode="gray">
          <a:xfrm>
            <a:off x="4780762" y="1884763"/>
            <a:ext cx="3817197" cy="1959101"/>
          </a:xfrm>
        </p:spPr>
        <p:txBody>
          <a:bodyPr>
            <a:noAutofit/>
          </a:bodyPr>
          <a:lstStyle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  <a:lvl6pPr>
              <a:buClr>
                <a:schemeClr val="accent6"/>
              </a:buClr>
              <a:defRPr/>
            </a:lvl6pPr>
            <a:lvl7pPr>
              <a:buClr>
                <a:schemeClr val="accent6"/>
              </a:buClr>
              <a:defRPr/>
            </a:lvl7pPr>
            <a:lvl8pPr>
              <a:buClr>
                <a:schemeClr val="accent6"/>
              </a:buClr>
              <a:defRPr/>
            </a:lvl8pPr>
            <a:lvl9pPr>
              <a:buClr>
                <a:schemeClr val="accent6"/>
              </a:buCl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 bwMode="gray">
          <a:xfrm>
            <a:off x="562254" y="4140679"/>
            <a:ext cx="3817197" cy="1959101"/>
          </a:xfrm>
        </p:spPr>
        <p:txBody>
          <a:bodyPr>
            <a:noAutofit/>
          </a:bodyPr>
          <a:lstStyle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  <a:lvl6pPr>
              <a:buClr>
                <a:schemeClr val="accent6"/>
              </a:buClr>
              <a:defRPr/>
            </a:lvl6pPr>
            <a:lvl7pPr>
              <a:buClr>
                <a:schemeClr val="accent6"/>
              </a:buClr>
              <a:defRPr/>
            </a:lvl7pPr>
            <a:lvl8pPr>
              <a:buClr>
                <a:schemeClr val="accent6"/>
              </a:buClr>
              <a:defRPr/>
            </a:lvl8pPr>
            <a:lvl9pPr>
              <a:buClr>
                <a:schemeClr val="accent6"/>
              </a:buCl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 bwMode="gray">
          <a:xfrm>
            <a:off x="4780762" y="4140679"/>
            <a:ext cx="3817197" cy="1959101"/>
          </a:xfrm>
        </p:spPr>
        <p:txBody>
          <a:bodyPr>
            <a:noAutofit/>
          </a:bodyPr>
          <a:lstStyle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  <a:lvl6pPr>
              <a:buClr>
                <a:schemeClr val="accent6"/>
              </a:buClr>
              <a:defRPr/>
            </a:lvl6pPr>
            <a:lvl7pPr>
              <a:buClr>
                <a:schemeClr val="accent6"/>
              </a:buClr>
              <a:defRPr/>
            </a:lvl7pPr>
            <a:lvl8pPr>
              <a:buClr>
                <a:schemeClr val="accent6"/>
              </a:buClr>
              <a:defRPr/>
            </a:lvl8pPr>
            <a:lvl9pPr>
              <a:buClr>
                <a:schemeClr val="accent6"/>
              </a:buCl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 bwMode="gray">
          <a:xfrm>
            <a:off x="562254" y="1003141"/>
            <a:ext cx="7326556" cy="42447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9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0" y="0"/>
            <a:ext cx="9144000" cy="1142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 defTabSz="914239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608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62254" y="578669"/>
            <a:ext cx="7326556" cy="424472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>
            <a:noAutofit/>
          </a:bodyPr>
          <a:lstStyle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  <a:lvl6pPr>
              <a:buClr>
                <a:schemeClr val="accent2"/>
              </a:buClr>
              <a:defRPr/>
            </a:lvl6pPr>
            <a:lvl7pPr>
              <a:buClr>
                <a:schemeClr val="accent2"/>
              </a:buClr>
              <a:defRPr/>
            </a:lvl7pPr>
            <a:lvl8pPr>
              <a:buClr>
                <a:schemeClr val="accent2"/>
              </a:buClr>
              <a:defRPr/>
            </a:lvl8pPr>
            <a:lvl9pPr>
              <a:buClr>
                <a:schemeClr val="accent2"/>
              </a:buCl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>
            <a:noAutofit/>
          </a:bodyPr>
          <a:lstStyle/>
          <a:p>
            <a:r>
              <a:rPr lang="en-US">
                <a:solidFill>
                  <a:srgbClr val="004A8D"/>
                </a:solidFill>
              </a:rPr>
              <a:t>20 Ιανουαρίου 2017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>
            <a:noAutofit/>
          </a:bodyPr>
          <a:lstStyle/>
          <a:p>
            <a:r>
              <a:rPr lang="el-GR">
                <a:solidFill>
                  <a:srgbClr val="004A8D"/>
                </a:solidFill>
              </a:rPr>
              <a:t>Έρευνα. Εφαρμογή στην βιομηχανία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>
            <a:noAutofit/>
          </a:bodyPr>
          <a:lstStyle/>
          <a:p>
            <a:fld id="{6E96D641-33B4-4CC0-A9E3-F51539D887D1}" type="slidenum">
              <a:rPr lang="en-GB" smtClean="0">
                <a:solidFill>
                  <a:srgbClr val="4F4F4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F4F4F">
                  <a:tint val="75000"/>
                </a:srgb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 bwMode="gray">
          <a:xfrm>
            <a:off x="562254" y="1003141"/>
            <a:ext cx="7326556" cy="42447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9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0" y="0"/>
            <a:ext cx="9144000" cy="1142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 defTabSz="914239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346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62254" y="578669"/>
            <a:ext cx="7326556" cy="424472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gray"/>
        <p:txBody>
          <a:bodyPr>
            <a:noAutofit/>
          </a:bodyPr>
          <a:lstStyle/>
          <a:p>
            <a:r>
              <a:rPr lang="en-US">
                <a:solidFill>
                  <a:srgbClr val="004A8D"/>
                </a:solidFill>
              </a:rPr>
              <a:t>20 Ιανουαρίου 2017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>
            <a:noAutofit/>
          </a:bodyPr>
          <a:lstStyle/>
          <a:p>
            <a:r>
              <a:rPr lang="el-GR">
                <a:solidFill>
                  <a:srgbClr val="004A8D"/>
                </a:solidFill>
              </a:rPr>
              <a:t>Έρευνα. Εφαρμογή στην βιομηχανία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>
            <a:noAutofit/>
          </a:bodyPr>
          <a:lstStyle/>
          <a:p>
            <a:fld id="{6E96D641-33B4-4CC0-A9E3-F51539D887D1}" type="slidenum">
              <a:rPr lang="en-GB" smtClean="0">
                <a:solidFill>
                  <a:srgbClr val="4F4F4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F4F4F">
                  <a:tint val="75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 bwMode="gray">
          <a:xfrm>
            <a:off x="562254" y="1884762"/>
            <a:ext cx="3817197" cy="4212068"/>
          </a:xfrm>
        </p:spPr>
        <p:txBody>
          <a:bodyPr>
            <a:noAutofit/>
          </a:bodyPr>
          <a:lstStyle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  <a:lvl6pPr>
              <a:buClr>
                <a:schemeClr val="accent2"/>
              </a:buClr>
              <a:defRPr/>
            </a:lvl6pPr>
            <a:lvl7pPr>
              <a:buClr>
                <a:schemeClr val="accent2"/>
              </a:buClr>
              <a:defRPr/>
            </a:lvl7pPr>
            <a:lvl8pPr>
              <a:buClr>
                <a:schemeClr val="accent2"/>
              </a:buClr>
              <a:defRPr/>
            </a:lvl8pPr>
            <a:lvl9pPr>
              <a:buClr>
                <a:schemeClr val="accent2"/>
              </a:buCl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 bwMode="gray">
          <a:xfrm>
            <a:off x="4780762" y="1884762"/>
            <a:ext cx="3817197" cy="4212068"/>
          </a:xfrm>
        </p:spPr>
        <p:txBody>
          <a:bodyPr>
            <a:noAutofit/>
          </a:bodyPr>
          <a:lstStyle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  <a:lvl6pPr>
              <a:buClr>
                <a:schemeClr val="accent2"/>
              </a:buClr>
              <a:defRPr/>
            </a:lvl6pPr>
            <a:lvl7pPr>
              <a:buClr>
                <a:schemeClr val="accent2"/>
              </a:buClr>
              <a:defRPr/>
            </a:lvl7pPr>
            <a:lvl8pPr>
              <a:buClr>
                <a:schemeClr val="accent2"/>
              </a:buClr>
              <a:defRPr/>
            </a:lvl8pPr>
            <a:lvl9pPr>
              <a:buClr>
                <a:schemeClr val="accent2"/>
              </a:buCl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 bwMode="gray">
          <a:xfrm>
            <a:off x="562254" y="1003141"/>
            <a:ext cx="7326556" cy="42447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9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0" y="0"/>
            <a:ext cx="9144000" cy="1142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 defTabSz="914239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706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_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62254" y="578669"/>
            <a:ext cx="7326556" cy="424472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gray"/>
        <p:txBody>
          <a:bodyPr>
            <a:noAutofit/>
          </a:bodyPr>
          <a:lstStyle/>
          <a:p>
            <a:r>
              <a:rPr lang="en-US">
                <a:solidFill>
                  <a:srgbClr val="004A8D"/>
                </a:solidFill>
              </a:rPr>
              <a:t>20 Ιανουαρίου 2017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>
            <a:noAutofit/>
          </a:bodyPr>
          <a:lstStyle/>
          <a:p>
            <a:r>
              <a:rPr lang="el-GR">
                <a:solidFill>
                  <a:srgbClr val="004A8D"/>
                </a:solidFill>
              </a:rPr>
              <a:t>Έρευνα. Εφαρμογή στην βιομηχανία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>
            <a:noAutofit/>
          </a:bodyPr>
          <a:lstStyle/>
          <a:p>
            <a:fld id="{6E96D641-33B4-4CC0-A9E3-F51539D887D1}" type="slidenum">
              <a:rPr lang="en-GB" smtClean="0">
                <a:solidFill>
                  <a:srgbClr val="4F4F4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F4F4F">
                  <a:tint val="75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 bwMode="gray">
          <a:xfrm>
            <a:off x="562254" y="1884763"/>
            <a:ext cx="3817197" cy="1959101"/>
          </a:xfrm>
        </p:spPr>
        <p:txBody>
          <a:bodyPr>
            <a:noAutofit/>
          </a:bodyPr>
          <a:lstStyle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  <a:lvl6pPr>
              <a:buClr>
                <a:schemeClr val="accent2"/>
              </a:buClr>
              <a:defRPr/>
            </a:lvl6pPr>
            <a:lvl7pPr>
              <a:buClr>
                <a:schemeClr val="accent2"/>
              </a:buClr>
              <a:defRPr/>
            </a:lvl7pPr>
            <a:lvl8pPr>
              <a:buClr>
                <a:schemeClr val="accent2"/>
              </a:buClr>
              <a:defRPr/>
            </a:lvl8pPr>
            <a:lvl9pPr>
              <a:buClr>
                <a:schemeClr val="accent2"/>
              </a:buCl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 bwMode="gray">
          <a:xfrm>
            <a:off x="4780762" y="1884763"/>
            <a:ext cx="3817197" cy="1959101"/>
          </a:xfrm>
        </p:spPr>
        <p:txBody>
          <a:bodyPr>
            <a:noAutofit/>
          </a:bodyPr>
          <a:lstStyle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  <a:lvl6pPr>
              <a:buClr>
                <a:schemeClr val="accent2"/>
              </a:buClr>
              <a:defRPr/>
            </a:lvl6pPr>
            <a:lvl7pPr>
              <a:buClr>
                <a:schemeClr val="accent2"/>
              </a:buClr>
              <a:defRPr/>
            </a:lvl7pPr>
            <a:lvl8pPr>
              <a:buClr>
                <a:schemeClr val="accent2"/>
              </a:buClr>
              <a:defRPr/>
            </a:lvl8pPr>
            <a:lvl9pPr>
              <a:buClr>
                <a:schemeClr val="accent2"/>
              </a:buCl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 bwMode="gray">
          <a:xfrm>
            <a:off x="562254" y="4138778"/>
            <a:ext cx="3817197" cy="1959101"/>
          </a:xfrm>
        </p:spPr>
        <p:txBody>
          <a:bodyPr>
            <a:noAutofit/>
          </a:bodyPr>
          <a:lstStyle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  <a:lvl6pPr>
              <a:buClr>
                <a:schemeClr val="accent2"/>
              </a:buClr>
              <a:defRPr/>
            </a:lvl6pPr>
            <a:lvl7pPr>
              <a:buClr>
                <a:schemeClr val="accent2"/>
              </a:buClr>
              <a:defRPr/>
            </a:lvl7pPr>
            <a:lvl8pPr>
              <a:buClr>
                <a:schemeClr val="accent2"/>
              </a:buClr>
              <a:defRPr/>
            </a:lvl8pPr>
            <a:lvl9pPr>
              <a:buClr>
                <a:schemeClr val="accent2"/>
              </a:buCl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 bwMode="gray">
          <a:xfrm>
            <a:off x="4780762" y="4138778"/>
            <a:ext cx="3817197" cy="1959101"/>
          </a:xfrm>
        </p:spPr>
        <p:txBody>
          <a:bodyPr>
            <a:noAutofit/>
          </a:bodyPr>
          <a:lstStyle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  <a:lvl6pPr>
              <a:buClr>
                <a:schemeClr val="accent2"/>
              </a:buClr>
              <a:defRPr/>
            </a:lvl6pPr>
            <a:lvl7pPr>
              <a:buClr>
                <a:schemeClr val="accent2"/>
              </a:buClr>
              <a:defRPr/>
            </a:lvl7pPr>
            <a:lvl8pPr>
              <a:buClr>
                <a:schemeClr val="accent2"/>
              </a:buClr>
              <a:defRPr/>
            </a:lvl8pPr>
            <a:lvl9pPr>
              <a:buClr>
                <a:schemeClr val="accent2"/>
              </a:buCl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 bwMode="gray">
          <a:xfrm>
            <a:off x="562254" y="1003141"/>
            <a:ext cx="7326556" cy="42447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9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0" y="0"/>
            <a:ext cx="9144000" cy="1142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 defTabSz="914239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628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rang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62254" y="578669"/>
            <a:ext cx="7326556" cy="424472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>
            <a:noAutofit/>
          </a:bodyPr>
          <a:lstStyle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  <a:lvl6pPr>
              <a:buClr>
                <a:schemeClr val="accent3"/>
              </a:buClr>
              <a:defRPr/>
            </a:lvl6pPr>
            <a:lvl7pPr>
              <a:buClr>
                <a:schemeClr val="accent3"/>
              </a:buClr>
              <a:defRPr/>
            </a:lvl7pPr>
            <a:lvl8pPr>
              <a:buClr>
                <a:schemeClr val="accent3"/>
              </a:buClr>
              <a:defRPr/>
            </a:lvl8pPr>
            <a:lvl9pPr>
              <a:buClr>
                <a:schemeClr val="accent3"/>
              </a:buCl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>
            <a:noAutofit/>
          </a:bodyPr>
          <a:lstStyle/>
          <a:p>
            <a:r>
              <a:rPr lang="en-US">
                <a:solidFill>
                  <a:srgbClr val="004A8D"/>
                </a:solidFill>
              </a:rPr>
              <a:t>20 Ιανουαρίου 2017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>
            <a:noAutofit/>
          </a:bodyPr>
          <a:lstStyle/>
          <a:p>
            <a:r>
              <a:rPr lang="el-GR">
                <a:solidFill>
                  <a:srgbClr val="004A8D"/>
                </a:solidFill>
              </a:rPr>
              <a:t>Έρευνα. Εφαρμογή στην βιομηχανία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>
            <a:noAutofit/>
          </a:bodyPr>
          <a:lstStyle/>
          <a:p>
            <a:fld id="{6E96D641-33B4-4CC0-A9E3-F51539D887D1}" type="slidenum">
              <a:rPr lang="en-GB" smtClean="0">
                <a:solidFill>
                  <a:srgbClr val="4F4F4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F4F4F">
                  <a:tint val="75000"/>
                </a:srgb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 bwMode="gray">
          <a:xfrm>
            <a:off x="562254" y="1003141"/>
            <a:ext cx="7326556" cy="42447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9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0" y="0"/>
            <a:ext cx="9144000" cy="1142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 defTabSz="914239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6448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Orang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62254" y="578669"/>
            <a:ext cx="7326556" cy="424472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gray"/>
        <p:txBody>
          <a:bodyPr>
            <a:noAutofit/>
          </a:bodyPr>
          <a:lstStyle/>
          <a:p>
            <a:r>
              <a:rPr lang="en-US">
                <a:solidFill>
                  <a:srgbClr val="004A8D"/>
                </a:solidFill>
              </a:rPr>
              <a:t>20 Ιανουαρίου 2017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>
            <a:noAutofit/>
          </a:bodyPr>
          <a:lstStyle/>
          <a:p>
            <a:r>
              <a:rPr lang="el-GR">
                <a:solidFill>
                  <a:srgbClr val="004A8D"/>
                </a:solidFill>
              </a:rPr>
              <a:t>Έρευνα. Εφαρμογή στην βιομηχανία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>
            <a:noAutofit/>
          </a:bodyPr>
          <a:lstStyle/>
          <a:p>
            <a:fld id="{6E96D641-33B4-4CC0-A9E3-F51539D887D1}" type="slidenum">
              <a:rPr lang="en-GB" smtClean="0">
                <a:solidFill>
                  <a:srgbClr val="4F4F4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F4F4F">
                  <a:tint val="75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 bwMode="gray">
          <a:xfrm>
            <a:off x="562254" y="1884762"/>
            <a:ext cx="3817197" cy="4212068"/>
          </a:xfrm>
        </p:spPr>
        <p:txBody>
          <a:bodyPr>
            <a:noAutofit/>
          </a:bodyPr>
          <a:lstStyle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  <a:lvl6pPr>
              <a:buClr>
                <a:schemeClr val="accent3"/>
              </a:buClr>
              <a:defRPr/>
            </a:lvl6pPr>
            <a:lvl7pPr>
              <a:buClr>
                <a:schemeClr val="accent3"/>
              </a:buClr>
              <a:defRPr/>
            </a:lvl7pPr>
            <a:lvl8pPr>
              <a:buClr>
                <a:schemeClr val="accent3"/>
              </a:buClr>
              <a:defRPr/>
            </a:lvl8pPr>
            <a:lvl9pPr>
              <a:buClr>
                <a:schemeClr val="accent3"/>
              </a:buCl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 bwMode="gray">
          <a:xfrm>
            <a:off x="4780762" y="1884762"/>
            <a:ext cx="3817197" cy="4212068"/>
          </a:xfrm>
        </p:spPr>
        <p:txBody>
          <a:bodyPr>
            <a:noAutofit/>
          </a:bodyPr>
          <a:lstStyle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  <a:lvl6pPr>
              <a:buClr>
                <a:schemeClr val="accent3"/>
              </a:buClr>
              <a:defRPr/>
            </a:lvl6pPr>
            <a:lvl7pPr>
              <a:buClr>
                <a:schemeClr val="accent3"/>
              </a:buClr>
              <a:defRPr/>
            </a:lvl7pPr>
            <a:lvl8pPr>
              <a:buClr>
                <a:schemeClr val="accent3"/>
              </a:buClr>
              <a:defRPr/>
            </a:lvl8pPr>
            <a:lvl9pPr>
              <a:buClr>
                <a:schemeClr val="accent3"/>
              </a:buCl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 bwMode="gray">
          <a:xfrm>
            <a:off x="562254" y="1003141"/>
            <a:ext cx="7326556" cy="42447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9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0" y="0"/>
            <a:ext cx="9144000" cy="1142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 defTabSz="914239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57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216086" y="227496"/>
            <a:ext cx="8711829" cy="58773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 defTabSz="914239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54708" y="2670453"/>
            <a:ext cx="8034584" cy="1208112"/>
          </a:xfrm>
        </p:spPr>
        <p:txBody>
          <a:bodyPr anchor="t" anchorCtr="0">
            <a:noAutofit/>
          </a:bodyPr>
          <a:lstStyle>
            <a:lvl1pPr algn="l">
              <a:defRPr sz="4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54708" y="4008196"/>
            <a:ext cx="8034584" cy="359169"/>
          </a:xfrm>
        </p:spPr>
        <p:txBody>
          <a:bodyPr anchor="t" anchorCtr="0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>
                <a:solidFill>
                  <a:srgbClr val="004A8D"/>
                </a:solidFill>
              </a:rPr>
              <a:t>20 Ιανουαρίου 2017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l-GR">
                <a:solidFill>
                  <a:srgbClr val="004A8D"/>
                </a:solidFill>
              </a:rPr>
              <a:t>Έρευνα. Εφαρμογή στην βιομηχανία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E96D641-33B4-4CC0-A9E3-F51539D887D1}" type="slidenum">
              <a:rPr lang="en-GB" smtClean="0">
                <a:solidFill>
                  <a:srgbClr val="4F4F4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F4F4F">
                  <a:tint val="75000"/>
                </a:srgb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54709" y="1999924"/>
            <a:ext cx="8034937" cy="58773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20891404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_Orang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62254" y="578669"/>
            <a:ext cx="7326556" cy="424472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gray"/>
        <p:txBody>
          <a:bodyPr>
            <a:noAutofit/>
          </a:bodyPr>
          <a:lstStyle/>
          <a:p>
            <a:r>
              <a:rPr lang="en-US">
                <a:solidFill>
                  <a:srgbClr val="004A8D"/>
                </a:solidFill>
              </a:rPr>
              <a:t>20 Ιανουαρίου 2017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>
            <a:noAutofit/>
          </a:bodyPr>
          <a:lstStyle/>
          <a:p>
            <a:r>
              <a:rPr lang="el-GR">
                <a:solidFill>
                  <a:srgbClr val="004A8D"/>
                </a:solidFill>
              </a:rPr>
              <a:t>Έρευνα. Εφαρμογή στην βιομηχανία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>
            <a:noAutofit/>
          </a:bodyPr>
          <a:lstStyle/>
          <a:p>
            <a:fld id="{6E96D641-33B4-4CC0-A9E3-F51539D887D1}" type="slidenum">
              <a:rPr lang="en-GB" smtClean="0">
                <a:solidFill>
                  <a:srgbClr val="4F4F4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F4F4F">
                  <a:tint val="75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 bwMode="gray">
          <a:xfrm>
            <a:off x="562254" y="1884763"/>
            <a:ext cx="3817197" cy="1959101"/>
          </a:xfrm>
        </p:spPr>
        <p:txBody>
          <a:bodyPr>
            <a:noAutofit/>
          </a:bodyPr>
          <a:lstStyle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  <a:lvl6pPr>
              <a:buClr>
                <a:schemeClr val="accent3"/>
              </a:buClr>
              <a:defRPr/>
            </a:lvl6pPr>
            <a:lvl7pPr>
              <a:buClr>
                <a:schemeClr val="accent3"/>
              </a:buClr>
              <a:defRPr/>
            </a:lvl7pPr>
            <a:lvl8pPr>
              <a:buClr>
                <a:schemeClr val="accent3"/>
              </a:buClr>
              <a:defRPr/>
            </a:lvl8pPr>
            <a:lvl9pPr>
              <a:buClr>
                <a:schemeClr val="accent3"/>
              </a:buCl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 bwMode="gray">
          <a:xfrm>
            <a:off x="4780762" y="1884763"/>
            <a:ext cx="3817197" cy="1959101"/>
          </a:xfrm>
        </p:spPr>
        <p:txBody>
          <a:bodyPr>
            <a:noAutofit/>
          </a:bodyPr>
          <a:lstStyle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  <a:lvl6pPr>
              <a:buClr>
                <a:schemeClr val="accent3"/>
              </a:buClr>
              <a:defRPr/>
            </a:lvl6pPr>
            <a:lvl7pPr>
              <a:buClr>
                <a:schemeClr val="accent3"/>
              </a:buClr>
              <a:defRPr/>
            </a:lvl7pPr>
            <a:lvl8pPr>
              <a:buClr>
                <a:schemeClr val="accent3"/>
              </a:buClr>
              <a:defRPr/>
            </a:lvl8pPr>
            <a:lvl9pPr>
              <a:buClr>
                <a:schemeClr val="accent3"/>
              </a:buCl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 bwMode="gray">
          <a:xfrm>
            <a:off x="562254" y="4138778"/>
            <a:ext cx="3817197" cy="1959101"/>
          </a:xfrm>
        </p:spPr>
        <p:txBody>
          <a:bodyPr>
            <a:noAutofit/>
          </a:bodyPr>
          <a:lstStyle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  <a:lvl6pPr>
              <a:buClr>
                <a:schemeClr val="accent3"/>
              </a:buClr>
              <a:defRPr/>
            </a:lvl6pPr>
            <a:lvl7pPr>
              <a:buClr>
                <a:schemeClr val="accent3"/>
              </a:buClr>
              <a:defRPr/>
            </a:lvl7pPr>
            <a:lvl8pPr>
              <a:buClr>
                <a:schemeClr val="accent3"/>
              </a:buClr>
              <a:defRPr/>
            </a:lvl8pPr>
            <a:lvl9pPr>
              <a:buClr>
                <a:schemeClr val="accent3"/>
              </a:buCl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 bwMode="gray">
          <a:xfrm>
            <a:off x="4780762" y="4138778"/>
            <a:ext cx="3817197" cy="1959101"/>
          </a:xfrm>
        </p:spPr>
        <p:txBody>
          <a:bodyPr>
            <a:noAutofit/>
          </a:bodyPr>
          <a:lstStyle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  <a:lvl6pPr>
              <a:buClr>
                <a:schemeClr val="accent3"/>
              </a:buClr>
              <a:defRPr/>
            </a:lvl6pPr>
            <a:lvl7pPr>
              <a:buClr>
                <a:schemeClr val="accent3"/>
              </a:buClr>
              <a:defRPr/>
            </a:lvl7pPr>
            <a:lvl8pPr>
              <a:buClr>
                <a:schemeClr val="accent3"/>
              </a:buClr>
              <a:defRPr/>
            </a:lvl8pPr>
            <a:lvl9pPr>
              <a:buClr>
                <a:schemeClr val="accent3"/>
              </a:buCl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 bwMode="gray">
          <a:xfrm>
            <a:off x="562254" y="1003141"/>
            <a:ext cx="7326556" cy="42447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9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0" y="0"/>
            <a:ext cx="9144000" cy="1142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 defTabSz="914239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9802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Gre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62254" y="578669"/>
            <a:ext cx="7326556" cy="424472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>
            <a:noAutofit/>
          </a:bodyPr>
          <a:lstStyle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  <a:lvl6pPr>
              <a:buClr>
                <a:schemeClr val="accent4"/>
              </a:buClr>
              <a:defRPr/>
            </a:lvl6pPr>
            <a:lvl7pPr>
              <a:buClr>
                <a:schemeClr val="accent4"/>
              </a:buClr>
              <a:defRPr/>
            </a:lvl7pPr>
            <a:lvl8pPr>
              <a:buClr>
                <a:schemeClr val="accent4"/>
              </a:buClr>
              <a:defRPr/>
            </a:lvl8pPr>
            <a:lvl9pPr>
              <a:buClr>
                <a:schemeClr val="accent4"/>
              </a:buCl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>
            <a:noAutofit/>
          </a:bodyPr>
          <a:lstStyle/>
          <a:p>
            <a:r>
              <a:rPr lang="en-US">
                <a:solidFill>
                  <a:srgbClr val="004A8D"/>
                </a:solidFill>
              </a:rPr>
              <a:t>20 Ιανουαρίου 2017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>
            <a:noAutofit/>
          </a:bodyPr>
          <a:lstStyle/>
          <a:p>
            <a:r>
              <a:rPr lang="el-GR">
                <a:solidFill>
                  <a:srgbClr val="004A8D"/>
                </a:solidFill>
              </a:rPr>
              <a:t>Έρευνα. Εφαρμογή στην βιομηχανία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>
            <a:noAutofit/>
          </a:bodyPr>
          <a:lstStyle/>
          <a:p>
            <a:fld id="{6E96D641-33B4-4CC0-A9E3-F51539D887D1}" type="slidenum">
              <a:rPr lang="en-GB" smtClean="0">
                <a:solidFill>
                  <a:srgbClr val="4F4F4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F4F4F">
                  <a:tint val="75000"/>
                </a:srgb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 bwMode="gray">
          <a:xfrm>
            <a:off x="562254" y="1003141"/>
            <a:ext cx="7326556" cy="42447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9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0" y="0"/>
            <a:ext cx="9144000" cy="1142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 defTabSz="914239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8220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Gre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62254" y="578669"/>
            <a:ext cx="7326556" cy="424472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gray"/>
        <p:txBody>
          <a:bodyPr>
            <a:noAutofit/>
          </a:bodyPr>
          <a:lstStyle/>
          <a:p>
            <a:r>
              <a:rPr lang="en-US">
                <a:solidFill>
                  <a:srgbClr val="004A8D"/>
                </a:solidFill>
              </a:rPr>
              <a:t>20 Ιανουαρίου 2017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>
            <a:noAutofit/>
          </a:bodyPr>
          <a:lstStyle/>
          <a:p>
            <a:r>
              <a:rPr lang="el-GR">
                <a:solidFill>
                  <a:srgbClr val="004A8D"/>
                </a:solidFill>
              </a:rPr>
              <a:t>Έρευνα. Εφαρμογή στην βιομηχανία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>
            <a:noAutofit/>
          </a:bodyPr>
          <a:lstStyle/>
          <a:p>
            <a:fld id="{6E96D641-33B4-4CC0-A9E3-F51539D887D1}" type="slidenum">
              <a:rPr lang="en-GB" smtClean="0">
                <a:solidFill>
                  <a:srgbClr val="4F4F4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F4F4F">
                  <a:tint val="75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 bwMode="gray">
          <a:xfrm>
            <a:off x="562254" y="1884762"/>
            <a:ext cx="3817197" cy="4212068"/>
          </a:xfrm>
        </p:spPr>
        <p:txBody>
          <a:bodyPr>
            <a:noAutofit/>
          </a:bodyPr>
          <a:lstStyle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  <a:lvl6pPr>
              <a:buClr>
                <a:schemeClr val="accent4"/>
              </a:buClr>
              <a:defRPr/>
            </a:lvl6pPr>
            <a:lvl7pPr>
              <a:buClr>
                <a:schemeClr val="accent4"/>
              </a:buClr>
              <a:defRPr/>
            </a:lvl7pPr>
            <a:lvl8pPr>
              <a:buClr>
                <a:schemeClr val="accent4"/>
              </a:buClr>
              <a:defRPr/>
            </a:lvl8pPr>
            <a:lvl9pPr>
              <a:buClr>
                <a:schemeClr val="accent4"/>
              </a:buCl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 bwMode="gray">
          <a:xfrm>
            <a:off x="4780762" y="1884762"/>
            <a:ext cx="3817197" cy="4212068"/>
          </a:xfrm>
        </p:spPr>
        <p:txBody>
          <a:bodyPr>
            <a:noAutofit/>
          </a:bodyPr>
          <a:lstStyle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  <a:lvl6pPr>
              <a:buClr>
                <a:schemeClr val="accent4"/>
              </a:buClr>
              <a:defRPr/>
            </a:lvl6pPr>
            <a:lvl7pPr>
              <a:buClr>
                <a:schemeClr val="accent4"/>
              </a:buClr>
              <a:defRPr/>
            </a:lvl7pPr>
            <a:lvl8pPr>
              <a:buClr>
                <a:schemeClr val="accent4"/>
              </a:buClr>
              <a:defRPr/>
            </a:lvl8pPr>
            <a:lvl9pPr>
              <a:buClr>
                <a:schemeClr val="accent4"/>
              </a:buCl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 bwMode="gray">
          <a:xfrm>
            <a:off x="562254" y="1003141"/>
            <a:ext cx="7326556" cy="42447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9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0" y="0"/>
            <a:ext cx="9144000" cy="1142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 defTabSz="914239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3604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_Gre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62254" y="578669"/>
            <a:ext cx="7326556" cy="424472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gray"/>
        <p:txBody>
          <a:bodyPr>
            <a:noAutofit/>
          </a:bodyPr>
          <a:lstStyle/>
          <a:p>
            <a:r>
              <a:rPr lang="en-US">
                <a:solidFill>
                  <a:srgbClr val="004A8D"/>
                </a:solidFill>
              </a:rPr>
              <a:t>20 Ιανουαρίου 2017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>
            <a:noAutofit/>
          </a:bodyPr>
          <a:lstStyle/>
          <a:p>
            <a:r>
              <a:rPr lang="el-GR">
                <a:solidFill>
                  <a:srgbClr val="004A8D"/>
                </a:solidFill>
              </a:rPr>
              <a:t>Έρευνα. Εφαρμογή στην βιομηχανία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>
            <a:noAutofit/>
          </a:bodyPr>
          <a:lstStyle/>
          <a:p>
            <a:fld id="{6E96D641-33B4-4CC0-A9E3-F51539D887D1}" type="slidenum">
              <a:rPr lang="en-GB" smtClean="0">
                <a:solidFill>
                  <a:srgbClr val="4F4F4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F4F4F">
                  <a:tint val="75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 bwMode="gray">
          <a:xfrm>
            <a:off x="562254" y="1884763"/>
            <a:ext cx="3817197" cy="1959101"/>
          </a:xfrm>
        </p:spPr>
        <p:txBody>
          <a:bodyPr>
            <a:noAutofit/>
          </a:bodyPr>
          <a:lstStyle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  <a:lvl6pPr>
              <a:buClr>
                <a:schemeClr val="accent4"/>
              </a:buClr>
              <a:defRPr/>
            </a:lvl6pPr>
            <a:lvl7pPr>
              <a:buClr>
                <a:schemeClr val="accent4"/>
              </a:buClr>
              <a:defRPr/>
            </a:lvl7pPr>
            <a:lvl8pPr>
              <a:buClr>
                <a:schemeClr val="accent4"/>
              </a:buClr>
              <a:defRPr/>
            </a:lvl8pPr>
            <a:lvl9pPr>
              <a:buClr>
                <a:schemeClr val="accent4"/>
              </a:buCl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 bwMode="gray">
          <a:xfrm>
            <a:off x="4780762" y="1884763"/>
            <a:ext cx="3817197" cy="1959101"/>
          </a:xfrm>
        </p:spPr>
        <p:txBody>
          <a:bodyPr>
            <a:noAutofit/>
          </a:bodyPr>
          <a:lstStyle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  <a:lvl6pPr>
              <a:buClr>
                <a:schemeClr val="accent4"/>
              </a:buClr>
              <a:defRPr/>
            </a:lvl6pPr>
            <a:lvl7pPr>
              <a:buClr>
                <a:schemeClr val="accent4"/>
              </a:buClr>
              <a:defRPr/>
            </a:lvl7pPr>
            <a:lvl8pPr>
              <a:buClr>
                <a:schemeClr val="accent4"/>
              </a:buClr>
              <a:defRPr/>
            </a:lvl8pPr>
            <a:lvl9pPr>
              <a:buClr>
                <a:schemeClr val="accent4"/>
              </a:buCl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 bwMode="gray">
          <a:xfrm>
            <a:off x="562254" y="4138778"/>
            <a:ext cx="3817197" cy="1959101"/>
          </a:xfrm>
        </p:spPr>
        <p:txBody>
          <a:bodyPr>
            <a:noAutofit/>
          </a:bodyPr>
          <a:lstStyle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  <a:lvl6pPr>
              <a:buClr>
                <a:schemeClr val="accent4"/>
              </a:buClr>
              <a:defRPr/>
            </a:lvl6pPr>
            <a:lvl7pPr>
              <a:buClr>
                <a:schemeClr val="accent4"/>
              </a:buClr>
              <a:defRPr/>
            </a:lvl7pPr>
            <a:lvl8pPr>
              <a:buClr>
                <a:schemeClr val="accent4"/>
              </a:buClr>
              <a:defRPr/>
            </a:lvl8pPr>
            <a:lvl9pPr>
              <a:buClr>
                <a:schemeClr val="accent4"/>
              </a:buCl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 bwMode="gray">
          <a:xfrm>
            <a:off x="4780762" y="4138778"/>
            <a:ext cx="3817197" cy="1959101"/>
          </a:xfrm>
        </p:spPr>
        <p:txBody>
          <a:bodyPr>
            <a:noAutofit/>
          </a:bodyPr>
          <a:lstStyle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  <a:lvl6pPr>
              <a:buClr>
                <a:schemeClr val="accent4"/>
              </a:buClr>
              <a:defRPr/>
            </a:lvl6pPr>
            <a:lvl7pPr>
              <a:buClr>
                <a:schemeClr val="accent4"/>
              </a:buClr>
              <a:defRPr/>
            </a:lvl7pPr>
            <a:lvl8pPr>
              <a:buClr>
                <a:schemeClr val="accent4"/>
              </a:buClr>
              <a:defRPr/>
            </a:lvl8pPr>
            <a:lvl9pPr>
              <a:buClr>
                <a:schemeClr val="accent4"/>
              </a:buClr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 bwMode="gray">
          <a:xfrm>
            <a:off x="562254" y="1003141"/>
            <a:ext cx="7326556" cy="42447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9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0" y="0"/>
            <a:ext cx="9144000" cy="1142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 defTabSz="914239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9403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>
                <a:solidFill>
                  <a:srgbClr val="004A8D"/>
                </a:solidFill>
              </a:rPr>
              <a:t>20 Ιανουαρίου 2017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l-GR">
                <a:solidFill>
                  <a:srgbClr val="004A8D"/>
                </a:solidFill>
              </a:rPr>
              <a:t>Έρευνα. Εφαρμογή στην βιομηχανία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E96D641-33B4-4CC0-A9E3-F51539D887D1}" type="slidenum">
              <a:rPr lang="en-GB" smtClean="0">
                <a:solidFill>
                  <a:srgbClr val="4F4F4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F4F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014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>
                <a:solidFill>
                  <a:srgbClr val="004A8D"/>
                </a:solidFill>
              </a:rPr>
              <a:t>20 Ιανουαρίου 2017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l-GR">
                <a:solidFill>
                  <a:srgbClr val="004A8D"/>
                </a:solidFill>
              </a:rPr>
              <a:t>Έρευνα. Εφαρμογή στην βιομηχανία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E96D641-33B4-4CC0-A9E3-F51539D887D1}" type="slidenum">
              <a:rPr lang="en-GB" smtClean="0">
                <a:solidFill>
                  <a:srgbClr val="4F4F4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F4F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5531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216086" y="227496"/>
            <a:ext cx="8711829" cy="58773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 defTabSz="914239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54708" y="2532228"/>
            <a:ext cx="8034584" cy="685685"/>
          </a:xfrm>
        </p:spPr>
        <p:txBody>
          <a:bodyPr anchor="t" anchorCtr="0">
            <a:noAutofit/>
          </a:bodyPr>
          <a:lstStyle>
            <a:lvl1pPr algn="ctr">
              <a:lnSpc>
                <a:spcPct val="90000"/>
              </a:lnSpc>
              <a:defRPr sz="46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&lt;Thank you&gt;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54708" y="3217913"/>
            <a:ext cx="8034584" cy="685685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4600" b="0">
                <a:solidFill>
                  <a:schemeClr val="bg1"/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&lt;Insert text&gt;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>
                <a:solidFill>
                  <a:srgbClr val="004A8D"/>
                </a:solidFill>
              </a:rPr>
              <a:t>20 Ιανουαρίου 2017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l-GR">
                <a:solidFill>
                  <a:srgbClr val="004A8D"/>
                </a:solidFill>
              </a:rPr>
              <a:t>Έρευνα. Εφαρμογή στην βιομηχανία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E96D641-33B4-4CC0-A9E3-F51539D887D1}" type="slidenum">
              <a:rPr lang="en-GB" smtClean="0">
                <a:solidFill>
                  <a:srgbClr val="4F4F4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F4F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0649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216086" y="227496"/>
            <a:ext cx="8711829" cy="58773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 defTabSz="914239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54708" y="2532228"/>
            <a:ext cx="8034584" cy="685685"/>
          </a:xfrm>
        </p:spPr>
        <p:txBody>
          <a:bodyPr anchor="t" anchorCtr="0">
            <a:noAutofit/>
          </a:bodyPr>
          <a:lstStyle>
            <a:lvl1pPr algn="ctr">
              <a:lnSpc>
                <a:spcPct val="90000"/>
              </a:lnSpc>
              <a:defRPr sz="46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&lt;Thank you&gt;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54708" y="3217913"/>
            <a:ext cx="8034584" cy="685685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4600" b="0">
                <a:solidFill>
                  <a:schemeClr val="bg1"/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&lt;Insert text&gt;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>
                <a:solidFill>
                  <a:srgbClr val="004A8D"/>
                </a:solidFill>
              </a:rPr>
              <a:t>20 Ιανουαρίου 2017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l-GR">
                <a:solidFill>
                  <a:srgbClr val="004A8D"/>
                </a:solidFill>
              </a:rPr>
              <a:t>Έρευνα. Εφαρμογή στην βιομηχανία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E96D641-33B4-4CC0-A9E3-F51539D887D1}" type="slidenum">
              <a:rPr lang="en-GB" smtClean="0">
                <a:solidFill>
                  <a:srgbClr val="4F4F4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F4F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7672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216086" y="227496"/>
            <a:ext cx="8711829" cy="58773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 defTabSz="914239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54708" y="2532228"/>
            <a:ext cx="8034584" cy="685685"/>
          </a:xfrm>
        </p:spPr>
        <p:txBody>
          <a:bodyPr anchor="t" anchorCtr="0">
            <a:noAutofit/>
          </a:bodyPr>
          <a:lstStyle>
            <a:lvl1pPr algn="ctr">
              <a:lnSpc>
                <a:spcPct val="90000"/>
              </a:lnSpc>
              <a:defRPr sz="46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&lt;Thank you&gt;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54708" y="3217913"/>
            <a:ext cx="8034584" cy="685685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4600" b="0">
                <a:solidFill>
                  <a:schemeClr val="bg1"/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&lt;Insert text&gt;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>
                <a:solidFill>
                  <a:srgbClr val="004A8D"/>
                </a:solidFill>
              </a:rPr>
              <a:t>20 Ιανουαρίου 2017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l-GR">
                <a:solidFill>
                  <a:srgbClr val="004A8D"/>
                </a:solidFill>
              </a:rPr>
              <a:t>Έρευνα. Εφαρμογή στην βιομηχανία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E96D641-33B4-4CC0-A9E3-F51539D887D1}" type="slidenum">
              <a:rPr lang="en-GB" smtClean="0">
                <a:solidFill>
                  <a:srgbClr val="4F4F4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F4F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5843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216086" y="227496"/>
            <a:ext cx="8711829" cy="58773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 defTabSz="914239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54708" y="2532228"/>
            <a:ext cx="8034584" cy="685685"/>
          </a:xfrm>
        </p:spPr>
        <p:txBody>
          <a:bodyPr anchor="t" anchorCtr="0">
            <a:noAutofit/>
          </a:bodyPr>
          <a:lstStyle>
            <a:lvl1pPr algn="ctr">
              <a:lnSpc>
                <a:spcPct val="90000"/>
              </a:lnSpc>
              <a:defRPr sz="46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&lt;Thank you&gt;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54708" y="3217913"/>
            <a:ext cx="8034584" cy="685685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4600" b="0">
                <a:solidFill>
                  <a:schemeClr val="bg1"/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&lt;Insert text&gt;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>
                <a:solidFill>
                  <a:srgbClr val="004A8D"/>
                </a:solidFill>
              </a:rPr>
              <a:t>20 Ιανουαρίου 2017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l-GR">
                <a:solidFill>
                  <a:srgbClr val="004A8D"/>
                </a:solidFill>
              </a:rPr>
              <a:t>Έρευνα. Εφαρμογή στην βιομηχανία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E96D641-33B4-4CC0-A9E3-F51539D887D1}" type="slidenum">
              <a:rPr lang="en-GB" smtClean="0">
                <a:solidFill>
                  <a:srgbClr val="4F4F4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F4F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67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216086" y="227496"/>
            <a:ext cx="8711829" cy="58773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 defTabSz="914239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54708" y="2670453"/>
            <a:ext cx="8034584" cy="1208112"/>
          </a:xfrm>
        </p:spPr>
        <p:txBody>
          <a:bodyPr anchor="t" anchorCtr="0">
            <a:noAutofit/>
          </a:bodyPr>
          <a:lstStyle>
            <a:lvl1pPr algn="l">
              <a:defRPr sz="4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54708" y="4008196"/>
            <a:ext cx="8034584" cy="359169"/>
          </a:xfrm>
        </p:spPr>
        <p:txBody>
          <a:bodyPr anchor="t" anchorCtr="0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>
                <a:solidFill>
                  <a:srgbClr val="004A8D"/>
                </a:solidFill>
              </a:rPr>
              <a:t>20 Ιανουαρίου 2017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l-GR">
                <a:solidFill>
                  <a:srgbClr val="004A8D"/>
                </a:solidFill>
              </a:rPr>
              <a:t>Έρευνα. Εφαρμογή στην βιομηχανία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E96D641-33B4-4CC0-A9E3-F51539D887D1}" type="slidenum">
              <a:rPr lang="en-GB" smtClean="0">
                <a:solidFill>
                  <a:srgbClr val="4F4F4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F4F4F">
                  <a:tint val="75000"/>
                </a:srgb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54709" y="1999924"/>
            <a:ext cx="8034937" cy="58773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26515322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1" y="1981200"/>
            <a:ext cx="3810000" cy="4114800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1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6022" y="6248400"/>
            <a:ext cx="1904145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buClr>
                <a:srgbClr val="6600FF"/>
              </a:buClr>
              <a:buSzPct val="120000"/>
              <a:buFont typeface="Marlett" pitchFamily="2" charset="2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4A8D"/>
                </a:solidFill>
              </a:rPr>
              <a:t>20 Ιανουαρίου 2017</a:t>
            </a:r>
            <a:endParaRPr lang="el-GR">
              <a:solidFill>
                <a:srgbClr val="004A8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3737" y="6248400"/>
            <a:ext cx="2896528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buClr>
                <a:srgbClr val="6600FF"/>
              </a:buClr>
              <a:buSzPct val="120000"/>
              <a:buFont typeface="Marlett" pitchFamily="2" charset="2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l-GR">
                <a:solidFill>
                  <a:srgbClr val="004A8D"/>
                </a:solidFill>
              </a:rPr>
              <a:t>Έρευνα. Εφαρμογή στην βιομηχανία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837" y="6248400"/>
            <a:ext cx="1904144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4F1E9-7966-44B6-9050-ED4EDAB2516D}" type="slidenum">
              <a:rPr lang="el-GR">
                <a:solidFill>
                  <a:srgbClr val="4F4F4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srgbClr val="4F4F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44514"/>
      </p:ext>
    </p:extLst>
  </p:cSld>
  <p:clrMapOvr>
    <a:masterClrMapping/>
  </p:clrMapOvr>
  <p:transition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4A8D"/>
                </a:solidFill>
              </a:rPr>
              <a:t>20 Ιανουαρίου 2017</a:t>
            </a:r>
            <a:endParaRPr lang="el-GR">
              <a:solidFill>
                <a:srgbClr val="004A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>
                <a:solidFill>
                  <a:srgbClr val="004A8D"/>
                </a:solidFill>
              </a:rPr>
              <a:t>Έρευνα. Εφαρμογή στην βιομηχανία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9657C-20FD-45AA-A22B-C61A3822E3D7}" type="slidenum">
              <a:rPr lang="el-GR">
                <a:solidFill>
                  <a:srgbClr val="4F4F4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4F4F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211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 Ιανουαρίου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Έρευνα. Εφαρμογή στην βιομηχανία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E176-D127-4A7B-8D48-BFBDAD118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978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 Ιανουαρίου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Έρευνα. Εφαρμογή στην βιομηχανία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E176-D127-4A7B-8D48-BFBDAD118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545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 Ιανουαρίου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Έρευνα. Εφαρμογή στην βιομηχανία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E176-D127-4A7B-8D48-BFBDAD118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690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 Ιανουαρίου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Έρευνα. Εφαρμογή στην βιομηχανία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E176-D127-4A7B-8D48-BFBDAD118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731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 Ιανουαρίου 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Έρευνα. Εφαρμογή στην βιομηχανία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E176-D127-4A7B-8D48-BFBDAD118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77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 Ιανουαρίου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Έρευνα. Εφαρμογή στην βιομηχανία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E176-D127-4A7B-8D48-BFBDAD118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526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 Ιανουαρίου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Έρευνα. Εφαρμογή στην βιομηχανία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E176-D127-4A7B-8D48-BFBDAD118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993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 Ιανουαρίου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Έρευνα. Εφαρμογή στην βιομηχανία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E176-D127-4A7B-8D48-BFBDAD118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73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216086" y="227496"/>
            <a:ext cx="8711829" cy="58773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 defTabSz="914239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54708" y="2670453"/>
            <a:ext cx="8034584" cy="1208112"/>
          </a:xfrm>
        </p:spPr>
        <p:txBody>
          <a:bodyPr anchor="t" anchorCtr="0">
            <a:noAutofit/>
          </a:bodyPr>
          <a:lstStyle>
            <a:lvl1pPr algn="l">
              <a:defRPr sz="4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54708" y="4008196"/>
            <a:ext cx="8034584" cy="359169"/>
          </a:xfrm>
        </p:spPr>
        <p:txBody>
          <a:bodyPr anchor="t" anchorCtr="0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>
                <a:solidFill>
                  <a:srgbClr val="004A8D"/>
                </a:solidFill>
              </a:rPr>
              <a:t>20 Ιανουαρίου 2017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l-GR">
                <a:solidFill>
                  <a:srgbClr val="004A8D"/>
                </a:solidFill>
              </a:rPr>
              <a:t>Έρευνα. Εφαρμογή στην βιομηχανία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E96D641-33B4-4CC0-A9E3-F51539D887D1}" type="slidenum">
              <a:rPr lang="en-GB" smtClean="0">
                <a:solidFill>
                  <a:srgbClr val="4F4F4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F4F4F">
                  <a:tint val="75000"/>
                </a:srgb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54709" y="1999924"/>
            <a:ext cx="8034937" cy="58773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30110729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 Ιανουαρίου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Έρευνα. Εφαρμογή στην βιομηχανία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E176-D127-4A7B-8D48-BFBDAD118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46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 Ιανουαρίου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Έρευνα. Εφαρμογή στην βιομηχανία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E176-D127-4A7B-8D48-BFBDAD118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739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 Ιανουαρίου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Έρευνα. Εφαρμογή στην βιομηχανία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E176-D127-4A7B-8D48-BFBDAD118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8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mage Head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216086" y="227496"/>
            <a:ext cx="8711830" cy="5877304"/>
            <a:chOff x="252700" y="250825"/>
            <a:chExt cx="10188001" cy="6480000"/>
          </a:xfrm>
        </p:grpSpPr>
        <p:sp>
          <p:nvSpPr>
            <p:cNvPr id="12" name="Rectangle 11"/>
            <p:cNvSpPr/>
            <p:nvPr userDrawn="1"/>
          </p:nvSpPr>
          <p:spPr bwMode="gray">
            <a:xfrm>
              <a:off x="252700" y="250825"/>
              <a:ext cx="10188000" cy="6480000"/>
            </a:xfrm>
            <a:custGeom>
              <a:avLst/>
              <a:gdLst>
                <a:gd name="connsiteX0" fmla="*/ 0 w 10188000"/>
                <a:gd name="connsiteY0" fmla="*/ 0 h 6480000"/>
                <a:gd name="connsiteX1" fmla="*/ 10188000 w 10188000"/>
                <a:gd name="connsiteY1" fmla="*/ 0 h 6480000"/>
                <a:gd name="connsiteX2" fmla="*/ 10188000 w 10188000"/>
                <a:gd name="connsiteY2" fmla="*/ 6480000 h 6480000"/>
                <a:gd name="connsiteX3" fmla="*/ 0 w 10188000"/>
                <a:gd name="connsiteY3" fmla="*/ 6480000 h 6480000"/>
                <a:gd name="connsiteX4" fmla="*/ 0 w 10188000"/>
                <a:gd name="connsiteY4" fmla="*/ 0 h 6480000"/>
                <a:gd name="connsiteX0" fmla="*/ 0 w 10188000"/>
                <a:gd name="connsiteY0" fmla="*/ 0 h 6480000"/>
                <a:gd name="connsiteX1" fmla="*/ 10188000 w 10188000"/>
                <a:gd name="connsiteY1" fmla="*/ 0 h 6480000"/>
                <a:gd name="connsiteX2" fmla="*/ 0 w 10188000"/>
                <a:gd name="connsiteY2" fmla="*/ 6480000 h 6480000"/>
                <a:gd name="connsiteX3" fmla="*/ 0 w 10188000"/>
                <a:gd name="connsiteY3" fmla="*/ 0 h 64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88000" h="6480000">
                  <a:moveTo>
                    <a:pt x="0" y="0"/>
                  </a:moveTo>
                  <a:lnTo>
                    <a:pt x="10188000" y="0"/>
                  </a:lnTo>
                  <a:lnTo>
                    <a:pt x="0" y="648000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39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1"/>
            <p:cNvSpPr/>
            <p:nvPr userDrawn="1"/>
          </p:nvSpPr>
          <p:spPr bwMode="gray">
            <a:xfrm rot="10800000">
              <a:off x="252701" y="250825"/>
              <a:ext cx="10188000" cy="6480000"/>
            </a:xfrm>
            <a:custGeom>
              <a:avLst/>
              <a:gdLst>
                <a:gd name="connsiteX0" fmla="*/ 0 w 10188000"/>
                <a:gd name="connsiteY0" fmla="*/ 0 h 6480000"/>
                <a:gd name="connsiteX1" fmla="*/ 10188000 w 10188000"/>
                <a:gd name="connsiteY1" fmla="*/ 0 h 6480000"/>
                <a:gd name="connsiteX2" fmla="*/ 10188000 w 10188000"/>
                <a:gd name="connsiteY2" fmla="*/ 6480000 h 6480000"/>
                <a:gd name="connsiteX3" fmla="*/ 0 w 10188000"/>
                <a:gd name="connsiteY3" fmla="*/ 6480000 h 6480000"/>
                <a:gd name="connsiteX4" fmla="*/ 0 w 10188000"/>
                <a:gd name="connsiteY4" fmla="*/ 0 h 6480000"/>
                <a:gd name="connsiteX0" fmla="*/ 0 w 10188000"/>
                <a:gd name="connsiteY0" fmla="*/ 0 h 6480000"/>
                <a:gd name="connsiteX1" fmla="*/ 10188000 w 10188000"/>
                <a:gd name="connsiteY1" fmla="*/ 0 h 6480000"/>
                <a:gd name="connsiteX2" fmla="*/ 0 w 10188000"/>
                <a:gd name="connsiteY2" fmla="*/ 6480000 h 6480000"/>
                <a:gd name="connsiteX3" fmla="*/ 0 w 10188000"/>
                <a:gd name="connsiteY3" fmla="*/ 0 h 64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88000" h="6480000">
                  <a:moveTo>
                    <a:pt x="0" y="0"/>
                  </a:moveTo>
                  <a:lnTo>
                    <a:pt x="10188000" y="0"/>
                  </a:lnTo>
                  <a:lnTo>
                    <a:pt x="0" y="648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39"/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54708" y="968827"/>
            <a:ext cx="5079335" cy="1012202"/>
          </a:xfrm>
        </p:spPr>
        <p:txBody>
          <a:bodyPr anchor="t" anchorCtr="0">
            <a:noAutofit/>
          </a:bodyPr>
          <a:lstStyle>
            <a:lvl1pPr algn="l">
              <a:defRPr sz="35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54708" y="2024821"/>
            <a:ext cx="1847031" cy="587730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0">
                <a:solidFill>
                  <a:schemeClr val="accent2"/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>
                <a:solidFill>
                  <a:srgbClr val="004A8D"/>
                </a:solidFill>
              </a:rPr>
              <a:t>20 Ιανουαρίου 2017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l-GR">
                <a:solidFill>
                  <a:srgbClr val="004A8D"/>
                </a:solidFill>
              </a:rPr>
              <a:t>Έρευνα. Εφαρμογή στην βιομηχανία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E96D641-33B4-4CC0-A9E3-F51539D887D1}" type="slidenum">
              <a:rPr lang="en-GB" smtClean="0">
                <a:solidFill>
                  <a:srgbClr val="4F4F4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F4F4F">
                  <a:tint val="75000"/>
                </a:srgb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54708" y="635828"/>
            <a:ext cx="5079335" cy="261214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##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216086" y="227496"/>
            <a:ext cx="8711829" cy="5877304"/>
          </a:xfrm>
        </p:spPr>
        <p:txBody>
          <a:bodyPr/>
          <a:lstStyle>
            <a:lvl1pPr marL="0" marR="0" indent="0" algn="l" defTabSz="914239" rtl="0" eaLnBrk="1" fontAlgn="auto" latinLnBrk="0" hangingPunct="1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&lt;Click icon to add Chapter Slide Image&gt;</a:t>
            </a:r>
          </a:p>
        </p:txBody>
      </p:sp>
    </p:spTree>
    <p:extLst>
      <p:ext uri="{BB962C8B-B14F-4D97-AF65-F5344CB8AC3E}">
        <p14:creationId xmlns:p14="http://schemas.microsoft.com/office/powerpoint/2010/main" val="3573877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mage Head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216086" y="227496"/>
            <a:ext cx="8711830" cy="5877304"/>
            <a:chOff x="252700" y="250825"/>
            <a:chExt cx="10188001" cy="6480000"/>
          </a:xfrm>
        </p:grpSpPr>
        <p:sp>
          <p:nvSpPr>
            <p:cNvPr id="12" name="Rectangle 11"/>
            <p:cNvSpPr/>
            <p:nvPr userDrawn="1"/>
          </p:nvSpPr>
          <p:spPr bwMode="gray">
            <a:xfrm>
              <a:off x="252700" y="250825"/>
              <a:ext cx="10188000" cy="6480000"/>
            </a:xfrm>
            <a:custGeom>
              <a:avLst/>
              <a:gdLst>
                <a:gd name="connsiteX0" fmla="*/ 0 w 10188000"/>
                <a:gd name="connsiteY0" fmla="*/ 0 h 6480000"/>
                <a:gd name="connsiteX1" fmla="*/ 10188000 w 10188000"/>
                <a:gd name="connsiteY1" fmla="*/ 0 h 6480000"/>
                <a:gd name="connsiteX2" fmla="*/ 10188000 w 10188000"/>
                <a:gd name="connsiteY2" fmla="*/ 6480000 h 6480000"/>
                <a:gd name="connsiteX3" fmla="*/ 0 w 10188000"/>
                <a:gd name="connsiteY3" fmla="*/ 6480000 h 6480000"/>
                <a:gd name="connsiteX4" fmla="*/ 0 w 10188000"/>
                <a:gd name="connsiteY4" fmla="*/ 0 h 6480000"/>
                <a:gd name="connsiteX0" fmla="*/ 0 w 10188000"/>
                <a:gd name="connsiteY0" fmla="*/ 0 h 6480000"/>
                <a:gd name="connsiteX1" fmla="*/ 10188000 w 10188000"/>
                <a:gd name="connsiteY1" fmla="*/ 0 h 6480000"/>
                <a:gd name="connsiteX2" fmla="*/ 0 w 10188000"/>
                <a:gd name="connsiteY2" fmla="*/ 6480000 h 6480000"/>
                <a:gd name="connsiteX3" fmla="*/ 0 w 10188000"/>
                <a:gd name="connsiteY3" fmla="*/ 0 h 64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88000" h="6480000">
                  <a:moveTo>
                    <a:pt x="0" y="0"/>
                  </a:moveTo>
                  <a:lnTo>
                    <a:pt x="10188000" y="0"/>
                  </a:lnTo>
                  <a:lnTo>
                    <a:pt x="0" y="648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39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1"/>
            <p:cNvSpPr/>
            <p:nvPr userDrawn="1"/>
          </p:nvSpPr>
          <p:spPr bwMode="gray">
            <a:xfrm rot="10800000">
              <a:off x="252701" y="250825"/>
              <a:ext cx="10188000" cy="6480000"/>
            </a:xfrm>
            <a:custGeom>
              <a:avLst/>
              <a:gdLst>
                <a:gd name="connsiteX0" fmla="*/ 0 w 10188000"/>
                <a:gd name="connsiteY0" fmla="*/ 0 h 6480000"/>
                <a:gd name="connsiteX1" fmla="*/ 10188000 w 10188000"/>
                <a:gd name="connsiteY1" fmla="*/ 0 h 6480000"/>
                <a:gd name="connsiteX2" fmla="*/ 10188000 w 10188000"/>
                <a:gd name="connsiteY2" fmla="*/ 6480000 h 6480000"/>
                <a:gd name="connsiteX3" fmla="*/ 0 w 10188000"/>
                <a:gd name="connsiteY3" fmla="*/ 6480000 h 6480000"/>
                <a:gd name="connsiteX4" fmla="*/ 0 w 10188000"/>
                <a:gd name="connsiteY4" fmla="*/ 0 h 6480000"/>
                <a:gd name="connsiteX0" fmla="*/ 0 w 10188000"/>
                <a:gd name="connsiteY0" fmla="*/ 0 h 6480000"/>
                <a:gd name="connsiteX1" fmla="*/ 10188000 w 10188000"/>
                <a:gd name="connsiteY1" fmla="*/ 0 h 6480000"/>
                <a:gd name="connsiteX2" fmla="*/ 0 w 10188000"/>
                <a:gd name="connsiteY2" fmla="*/ 6480000 h 6480000"/>
                <a:gd name="connsiteX3" fmla="*/ 0 w 10188000"/>
                <a:gd name="connsiteY3" fmla="*/ 0 h 64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88000" h="6480000">
                  <a:moveTo>
                    <a:pt x="0" y="0"/>
                  </a:moveTo>
                  <a:lnTo>
                    <a:pt x="10188000" y="0"/>
                  </a:lnTo>
                  <a:lnTo>
                    <a:pt x="0" y="648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39"/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54708" y="968827"/>
            <a:ext cx="5079335" cy="1012202"/>
          </a:xfrm>
        </p:spPr>
        <p:txBody>
          <a:bodyPr anchor="t" anchorCtr="0">
            <a:noAutofit/>
          </a:bodyPr>
          <a:lstStyle>
            <a:lvl1pPr algn="l">
              <a:defRPr sz="35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54708" y="2024821"/>
            <a:ext cx="1847031" cy="587730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>
                <a:solidFill>
                  <a:srgbClr val="004A8D"/>
                </a:solidFill>
              </a:rPr>
              <a:t>20 Ιανουαρίου 2017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l-GR">
                <a:solidFill>
                  <a:srgbClr val="004A8D"/>
                </a:solidFill>
              </a:rPr>
              <a:t>Έρευνα. Εφαρμογή στην βιομηχανία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E96D641-33B4-4CC0-A9E3-F51539D887D1}" type="slidenum">
              <a:rPr lang="en-GB" smtClean="0">
                <a:solidFill>
                  <a:srgbClr val="4F4F4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F4F4F">
                  <a:tint val="75000"/>
                </a:srgb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54708" y="635828"/>
            <a:ext cx="5079335" cy="261214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##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216086" y="227496"/>
            <a:ext cx="8711829" cy="5877304"/>
          </a:xfrm>
        </p:spPr>
        <p:txBody>
          <a:bodyPr/>
          <a:lstStyle>
            <a:lvl1pPr marL="0" marR="0" indent="0" algn="l" defTabSz="914239" rtl="0" eaLnBrk="1" fontAlgn="auto" latinLnBrk="0" hangingPunct="1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&lt;Click icon to add Chapter Slide Image&gt;</a:t>
            </a:r>
          </a:p>
        </p:txBody>
      </p:sp>
    </p:spTree>
    <p:extLst>
      <p:ext uri="{BB962C8B-B14F-4D97-AF65-F5344CB8AC3E}">
        <p14:creationId xmlns:p14="http://schemas.microsoft.com/office/powerpoint/2010/main" val="3773056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mage Header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216086" y="227496"/>
            <a:ext cx="8711830" cy="5877304"/>
            <a:chOff x="252700" y="250825"/>
            <a:chExt cx="10188001" cy="6480000"/>
          </a:xfrm>
        </p:grpSpPr>
        <p:sp>
          <p:nvSpPr>
            <p:cNvPr id="12" name="Rectangle 11"/>
            <p:cNvSpPr/>
            <p:nvPr userDrawn="1"/>
          </p:nvSpPr>
          <p:spPr bwMode="gray">
            <a:xfrm>
              <a:off x="252700" y="250825"/>
              <a:ext cx="10188000" cy="6480000"/>
            </a:xfrm>
            <a:custGeom>
              <a:avLst/>
              <a:gdLst>
                <a:gd name="connsiteX0" fmla="*/ 0 w 10188000"/>
                <a:gd name="connsiteY0" fmla="*/ 0 h 6480000"/>
                <a:gd name="connsiteX1" fmla="*/ 10188000 w 10188000"/>
                <a:gd name="connsiteY1" fmla="*/ 0 h 6480000"/>
                <a:gd name="connsiteX2" fmla="*/ 10188000 w 10188000"/>
                <a:gd name="connsiteY2" fmla="*/ 6480000 h 6480000"/>
                <a:gd name="connsiteX3" fmla="*/ 0 w 10188000"/>
                <a:gd name="connsiteY3" fmla="*/ 6480000 h 6480000"/>
                <a:gd name="connsiteX4" fmla="*/ 0 w 10188000"/>
                <a:gd name="connsiteY4" fmla="*/ 0 h 6480000"/>
                <a:gd name="connsiteX0" fmla="*/ 0 w 10188000"/>
                <a:gd name="connsiteY0" fmla="*/ 0 h 6480000"/>
                <a:gd name="connsiteX1" fmla="*/ 10188000 w 10188000"/>
                <a:gd name="connsiteY1" fmla="*/ 0 h 6480000"/>
                <a:gd name="connsiteX2" fmla="*/ 0 w 10188000"/>
                <a:gd name="connsiteY2" fmla="*/ 6480000 h 6480000"/>
                <a:gd name="connsiteX3" fmla="*/ 0 w 10188000"/>
                <a:gd name="connsiteY3" fmla="*/ 0 h 64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88000" h="6480000">
                  <a:moveTo>
                    <a:pt x="0" y="0"/>
                  </a:moveTo>
                  <a:lnTo>
                    <a:pt x="10188000" y="0"/>
                  </a:lnTo>
                  <a:lnTo>
                    <a:pt x="0" y="648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39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1"/>
            <p:cNvSpPr/>
            <p:nvPr userDrawn="1"/>
          </p:nvSpPr>
          <p:spPr bwMode="gray">
            <a:xfrm rot="10800000">
              <a:off x="252701" y="250825"/>
              <a:ext cx="10188000" cy="6480000"/>
            </a:xfrm>
            <a:custGeom>
              <a:avLst/>
              <a:gdLst>
                <a:gd name="connsiteX0" fmla="*/ 0 w 10188000"/>
                <a:gd name="connsiteY0" fmla="*/ 0 h 6480000"/>
                <a:gd name="connsiteX1" fmla="*/ 10188000 w 10188000"/>
                <a:gd name="connsiteY1" fmla="*/ 0 h 6480000"/>
                <a:gd name="connsiteX2" fmla="*/ 10188000 w 10188000"/>
                <a:gd name="connsiteY2" fmla="*/ 6480000 h 6480000"/>
                <a:gd name="connsiteX3" fmla="*/ 0 w 10188000"/>
                <a:gd name="connsiteY3" fmla="*/ 6480000 h 6480000"/>
                <a:gd name="connsiteX4" fmla="*/ 0 w 10188000"/>
                <a:gd name="connsiteY4" fmla="*/ 0 h 6480000"/>
                <a:gd name="connsiteX0" fmla="*/ 0 w 10188000"/>
                <a:gd name="connsiteY0" fmla="*/ 0 h 6480000"/>
                <a:gd name="connsiteX1" fmla="*/ 10188000 w 10188000"/>
                <a:gd name="connsiteY1" fmla="*/ 0 h 6480000"/>
                <a:gd name="connsiteX2" fmla="*/ 0 w 10188000"/>
                <a:gd name="connsiteY2" fmla="*/ 6480000 h 6480000"/>
                <a:gd name="connsiteX3" fmla="*/ 0 w 10188000"/>
                <a:gd name="connsiteY3" fmla="*/ 0 h 64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88000" h="6480000">
                  <a:moveTo>
                    <a:pt x="0" y="0"/>
                  </a:moveTo>
                  <a:lnTo>
                    <a:pt x="10188000" y="0"/>
                  </a:lnTo>
                  <a:lnTo>
                    <a:pt x="0" y="648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39"/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54708" y="968827"/>
            <a:ext cx="5079335" cy="1012202"/>
          </a:xfrm>
        </p:spPr>
        <p:txBody>
          <a:bodyPr anchor="t" anchorCtr="0">
            <a:noAutofit/>
          </a:bodyPr>
          <a:lstStyle>
            <a:lvl1pPr algn="l">
              <a:defRPr sz="35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54708" y="2024821"/>
            <a:ext cx="1847031" cy="587730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>
                <a:solidFill>
                  <a:srgbClr val="004A8D"/>
                </a:solidFill>
              </a:rPr>
              <a:t>20 Ιανουαρίου 2017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l-GR">
                <a:solidFill>
                  <a:srgbClr val="004A8D"/>
                </a:solidFill>
              </a:rPr>
              <a:t>Έρευνα. Εφαρμογή στην βιομηχανία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E96D641-33B4-4CC0-A9E3-F51539D887D1}" type="slidenum">
              <a:rPr lang="en-GB" smtClean="0">
                <a:solidFill>
                  <a:srgbClr val="4F4F4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F4F4F">
                  <a:tint val="75000"/>
                </a:srgb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54708" y="635828"/>
            <a:ext cx="5079335" cy="261214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##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216086" y="227496"/>
            <a:ext cx="8711829" cy="5877304"/>
          </a:xfrm>
        </p:spPr>
        <p:txBody>
          <a:bodyPr/>
          <a:lstStyle>
            <a:lvl1pPr marL="0" marR="0" indent="0" algn="l" defTabSz="914239" rtl="0" eaLnBrk="1" fontAlgn="auto" latinLnBrk="0" hangingPunct="1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&lt;Click icon to add Chapter Slide Image&gt;</a:t>
            </a:r>
          </a:p>
        </p:txBody>
      </p:sp>
    </p:spTree>
    <p:extLst>
      <p:ext uri="{BB962C8B-B14F-4D97-AF65-F5344CB8AC3E}">
        <p14:creationId xmlns:p14="http://schemas.microsoft.com/office/powerpoint/2010/main" val="198910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mage Header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216086" y="227496"/>
            <a:ext cx="8711830" cy="5877304"/>
            <a:chOff x="252700" y="250825"/>
            <a:chExt cx="10188001" cy="6480000"/>
          </a:xfrm>
        </p:grpSpPr>
        <p:sp>
          <p:nvSpPr>
            <p:cNvPr id="12" name="Rectangle 11"/>
            <p:cNvSpPr/>
            <p:nvPr userDrawn="1"/>
          </p:nvSpPr>
          <p:spPr bwMode="gray">
            <a:xfrm>
              <a:off x="252700" y="250825"/>
              <a:ext cx="10188000" cy="6480000"/>
            </a:xfrm>
            <a:custGeom>
              <a:avLst/>
              <a:gdLst>
                <a:gd name="connsiteX0" fmla="*/ 0 w 10188000"/>
                <a:gd name="connsiteY0" fmla="*/ 0 h 6480000"/>
                <a:gd name="connsiteX1" fmla="*/ 10188000 w 10188000"/>
                <a:gd name="connsiteY1" fmla="*/ 0 h 6480000"/>
                <a:gd name="connsiteX2" fmla="*/ 10188000 w 10188000"/>
                <a:gd name="connsiteY2" fmla="*/ 6480000 h 6480000"/>
                <a:gd name="connsiteX3" fmla="*/ 0 w 10188000"/>
                <a:gd name="connsiteY3" fmla="*/ 6480000 h 6480000"/>
                <a:gd name="connsiteX4" fmla="*/ 0 w 10188000"/>
                <a:gd name="connsiteY4" fmla="*/ 0 h 6480000"/>
                <a:gd name="connsiteX0" fmla="*/ 0 w 10188000"/>
                <a:gd name="connsiteY0" fmla="*/ 0 h 6480000"/>
                <a:gd name="connsiteX1" fmla="*/ 10188000 w 10188000"/>
                <a:gd name="connsiteY1" fmla="*/ 0 h 6480000"/>
                <a:gd name="connsiteX2" fmla="*/ 0 w 10188000"/>
                <a:gd name="connsiteY2" fmla="*/ 6480000 h 6480000"/>
                <a:gd name="connsiteX3" fmla="*/ 0 w 10188000"/>
                <a:gd name="connsiteY3" fmla="*/ 0 h 64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88000" h="6480000">
                  <a:moveTo>
                    <a:pt x="0" y="0"/>
                  </a:moveTo>
                  <a:lnTo>
                    <a:pt x="10188000" y="0"/>
                  </a:lnTo>
                  <a:lnTo>
                    <a:pt x="0" y="648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39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1"/>
            <p:cNvSpPr/>
            <p:nvPr userDrawn="1"/>
          </p:nvSpPr>
          <p:spPr bwMode="gray">
            <a:xfrm rot="10800000">
              <a:off x="252701" y="250825"/>
              <a:ext cx="10188000" cy="6480000"/>
            </a:xfrm>
            <a:custGeom>
              <a:avLst/>
              <a:gdLst>
                <a:gd name="connsiteX0" fmla="*/ 0 w 10188000"/>
                <a:gd name="connsiteY0" fmla="*/ 0 h 6480000"/>
                <a:gd name="connsiteX1" fmla="*/ 10188000 w 10188000"/>
                <a:gd name="connsiteY1" fmla="*/ 0 h 6480000"/>
                <a:gd name="connsiteX2" fmla="*/ 10188000 w 10188000"/>
                <a:gd name="connsiteY2" fmla="*/ 6480000 h 6480000"/>
                <a:gd name="connsiteX3" fmla="*/ 0 w 10188000"/>
                <a:gd name="connsiteY3" fmla="*/ 6480000 h 6480000"/>
                <a:gd name="connsiteX4" fmla="*/ 0 w 10188000"/>
                <a:gd name="connsiteY4" fmla="*/ 0 h 6480000"/>
                <a:gd name="connsiteX0" fmla="*/ 0 w 10188000"/>
                <a:gd name="connsiteY0" fmla="*/ 0 h 6480000"/>
                <a:gd name="connsiteX1" fmla="*/ 10188000 w 10188000"/>
                <a:gd name="connsiteY1" fmla="*/ 0 h 6480000"/>
                <a:gd name="connsiteX2" fmla="*/ 0 w 10188000"/>
                <a:gd name="connsiteY2" fmla="*/ 6480000 h 6480000"/>
                <a:gd name="connsiteX3" fmla="*/ 0 w 10188000"/>
                <a:gd name="connsiteY3" fmla="*/ 0 h 64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88000" h="6480000">
                  <a:moveTo>
                    <a:pt x="0" y="0"/>
                  </a:moveTo>
                  <a:lnTo>
                    <a:pt x="10188000" y="0"/>
                  </a:lnTo>
                  <a:lnTo>
                    <a:pt x="0" y="648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39"/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54708" y="968827"/>
            <a:ext cx="5079335" cy="1012202"/>
          </a:xfrm>
        </p:spPr>
        <p:txBody>
          <a:bodyPr anchor="t" anchorCtr="0">
            <a:noAutofit/>
          </a:bodyPr>
          <a:lstStyle>
            <a:lvl1pPr algn="l">
              <a:defRPr sz="35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54708" y="2024821"/>
            <a:ext cx="1847031" cy="587730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0">
                <a:solidFill>
                  <a:schemeClr val="accent2"/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>
                <a:solidFill>
                  <a:srgbClr val="004A8D"/>
                </a:solidFill>
              </a:rPr>
              <a:t>20 Ιανουαρίου 2017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l-GR">
                <a:solidFill>
                  <a:srgbClr val="004A8D"/>
                </a:solidFill>
              </a:rPr>
              <a:t>Έρευνα. Εφαρμογή στην βιομηχανία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E96D641-33B4-4CC0-A9E3-F51539D887D1}" type="slidenum">
              <a:rPr lang="en-GB" smtClean="0">
                <a:solidFill>
                  <a:srgbClr val="4F4F4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F4F4F">
                  <a:tint val="75000"/>
                </a:srgb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54708" y="635828"/>
            <a:ext cx="5079335" cy="261214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##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216086" y="227496"/>
            <a:ext cx="8711829" cy="5877304"/>
          </a:xfrm>
        </p:spPr>
        <p:txBody>
          <a:bodyPr/>
          <a:lstStyle>
            <a:lvl1pPr marL="0" marR="0" indent="0" algn="l" defTabSz="914239" rtl="0" eaLnBrk="1" fontAlgn="auto" latinLnBrk="0" hangingPunct="1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&lt;Click icon to add Chapter Slide Image&gt;</a:t>
            </a:r>
          </a:p>
        </p:txBody>
      </p:sp>
    </p:spTree>
    <p:extLst>
      <p:ext uri="{BB962C8B-B14F-4D97-AF65-F5344CB8AC3E}">
        <p14:creationId xmlns:p14="http://schemas.microsoft.com/office/powerpoint/2010/main" val="167428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emf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562254" y="578669"/>
            <a:ext cx="7326556" cy="424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62254" y="1881408"/>
            <a:ext cx="7326556" cy="42120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619934" y="6502918"/>
            <a:ext cx="2462708" cy="1142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700">
                <a:solidFill>
                  <a:schemeClr val="accent1"/>
                </a:solidFill>
              </a:defRPr>
            </a:lvl1pPr>
          </a:lstStyle>
          <a:p>
            <a:pPr defTabSz="914239"/>
            <a:r>
              <a:rPr lang="en-US">
                <a:solidFill>
                  <a:srgbClr val="004A8D"/>
                </a:solidFill>
              </a:rPr>
              <a:t>20 Ιανουαρίου 2017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619934" y="6385269"/>
            <a:ext cx="2462708" cy="1306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 b="1">
                <a:solidFill>
                  <a:schemeClr val="accent1"/>
                </a:solidFill>
              </a:defRPr>
            </a:lvl1pPr>
          </a:lstStyle>
          <a:p>
            <a:pPr defTabSz="914239"/>
            <a:r>
              <a:rPr lang="el-GR">
                <a:solidFill>
                  <a:srgbClr val="004A8D"/>
                </a:solidFill>
              </a:rPr>
              <a:t>Έρευνα. Εφαρμογή στην βιομηχανία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215487" y="6416012"/>
            <a:ext cx="264131" cy="1795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9"/>
            <a:fld id="{6E96D641-33B4-4CC0-A9E3-F51539D887D1}" type="slidenum">
              <a:rPr lang="en-GB" smtClean="0">
                <a:solidFill>
                  <a:srgbClr val="4F4F4F">
                    <a:tint val="75000"/>
                  </a:srgbClr>
                </a:solidFill>
              </a:rPr>
              <a:pPr defTabSz="914239"/>
              <a:t>‹#›</a:t>
            </a:fld>
            <a:endParaRPr lang="en-GB" dirty="0">
              <a:solidFill>
                <a:srgbClr val="4F4F4F">
                  <a:tint val="75000"/>
                </a:srgbClr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 bwMode="gray">
          <a:xfrm>
            <a:off x="558181" y="6416012"/>
            <a:ext cx="0" cy="179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912992" y="6325847"/>
            <a:ext cx="1015867" cy="30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21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hf hdr="0"/>
  <p:txStyles>
    <p:titleStyle>
      <a:lvl1pPr algn="l" defTabSz="914239" rtl="0" eaLnBrk="1" latinLnBrk="0" hangingPunct="1">
        <a:lnSpc>
          <a:spcPct val="90000"/>
        </a:lnSpc>
        <a:spcBef>
          <a:spcPts val="0"/>
        </a:spcBef>
        <a:buNone/>
        <a:defRPr sz="29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239" rtl="0" eaLnBrk="1" latinLnBrk="0" hangingPunct="1">
        <a:spcBef>
          <a:spcPts val="526"/>
        </a:spcBef>
        <a:buFont typeface="Arial" panose="020B0604020202020204" pitchFamily="34" charset="0"/>
        <a:buNone/>
        <a:defRPr sz="15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239" rtl="0" eaLnBrk="1" latinLnBrk="0" hangingPunct="1">
        <a:spcBef>
          <a:spcPts val="526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157770" indent="-157770" algn="l" defTabSz="914239" rtl="0" eaLnBrk="1" latinLnBrk="0" hangingPunct="1">
        <a:spcBef>
          <a:spcPts val="263"/>
        </a:spcBef>
        <a:buFont typeface="Symbol" panose="05050102010706020507" pitchFamily="18" charset="2"/>
        <a:buChar char="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315540" indent="-157770" algn="l" defTabSz="914239" rtl="0" eaLnBrk="1" latinLnBrk="0" hangingPunct="1">
        <a:spcBef>
          <a:spcPts val="263"/>
        </a:spcBef>
        <a:buFont typeface="Arial" panose="020B0604020202020204" pitchFamily="34" charset="0"/>
        <a:buChar char="-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473310" indent="-157770" algn="l" defTabSz="914239" rtl="0" eaLnBrk="1" latinLnBrk="0" hangingPunct="1">
        <a:spcBef>
          <a:spcPts val="263"/>
        </a:spcBef>
        <a:buFont typeface="Arial" panose="020B0604020202020204" pitchFamily="34" charset="0"/>
        <a:buChar char="-"/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631080" indent="-157770" algn="l" defTabSz="914239" rtl="0" eaLnBrk="1" latinLnBrk="0" hangingPunct="1">
        <a:spcBef>
          <a:spcPts val="263"/>
        </a:spcBef>
        <a:buFont typeface="Arial" panose="020B0604020202020204" pitchFamily="34" charset="0"/>
        <a:buChar char="-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788850" indent="-157770" algn="l" defTabSz="914239" rtl="0" eaLnBrk="1" latinLnBrk="0" hangingPunct="1">
        <a:spcBef>
          <a:spcPts val="263"/>
        </a:spcBef>
        <a:buFont typeface="Arial" panose="020B0604020202020204" pitchFamily="34" charset="0"/>
        <a:buChar char="-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946620" indent="-157770" algn="l" defTabSz="914239" rtl="0" eaLnBrk="1" latinLnBrk="0" hangingPunct="1">
        <a:spcBef>
          <a:spcPts val="263"/>
        </a:spcBef>
        <a:buFont typeface="Arial" panose="020B0604020202020204" pitchFamily="34" charset="0"/>
        <a:buChar char="-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1104390" indent="-157770" algn="l" defTabSz="914239" rtl="0" eaLnBrk="1" latinLnBrk="0" hangingPunct="1">
        <a:spcBef>
          <a:spcPts val="263"/>
        </a:spcBef>
        <a:buFont typeface="Arial" panose="020B0604020202020204" pitchFamily="34" charset="0"/>
        <a:buChar char="-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 Ιανουαρίου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Έρευνα. Εφαρμογή στην βιομηχανία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CE176-D127-4A7B-8D48-BFBDAD118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78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grathq17\NASSHARE\KokkinakisH\DEE\1 GROUP TITAN\CORPORATE IDENTITY\Official PPT\Images for Title and Section_V2_March 2016\Cover_Slide_02.png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" b="3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0"/>
          <p:cNvSpPr>
            <a:spLocks noGrp="1"/>
          </p:cNvSpPr>
          <p:nvPr>
            <p:ph type="ctrTitle"/>
          </p:nvPr>
        </p:nvSpPr>
        <p:spPr bwMode="gray">
          <a:xfrm>
            <a:off x="323528" y="2130425"/>
            <a:ext cx="8496944" cy="664797"/>
          </a:xfrm>
        </p:spPr>
        <p:txBody>
          <a:bodyPr/>
          <a:lstStyle/>
          <a:p>
            <a:r>
              <a:rPr lang="el-GR" sz="2400" dirty="0"/>
              <a:t>Το μετέωρο βήμα της Έρευνας και της Καινοτομίας προς την εφαρμογή και την βιομηχανία</a:t>
            </a:r>
            <a:endParaRPr lang="en-US" sz="24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Ένωση Ελλήνων Χημικών, 20-1-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32919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3600" dirty="0"/>
              <a:t>Ευχαριστώ για την προσοχή σας</a:t>
            </a:r>
            <a:endParaRPr lang="en-US" sz="3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539552" y="2996952"/>
            <a:ext cx="8034584" cy="792088"/>
          </a:xfrm>
        </p:spPr>
        <p:txBody>
          <a:bodyPr/>
          <a:lstStyle/>
          <a:p>
            <a:pPr algn="ctr"/>
            <a:r>
              <a:rPr lang="el-GR" sz="3600" dirty="0"/>
              <a:t>Ευχαριστώ για την προσοχή σας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4A8D"/>
                </a:solidFill>
              </a:rPr>
              <a:t>20 Ιανουαρίου 2017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004A8D"/>
                </a:solidFill>
              </a:rPr>
              <a:t>Έρευνα. Εφαρμογή στην βιομηχανία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D641-33B4-4CC0-A9E3-F51539D887D1}" type="slidenum">
              <a:rPr lang="en-GB" smtClean="0">
                <a:solidFill>
                  <a:srgbClr val="4F4F4F">
                    <a:tint val="75000"/>
                  </a:srgbClr>
                </a:solidFill>
              </a:rPr>
              <a:pPr/>
              <a:t>10</a:t>
            </a:fld>
            <a:endParaRPr lang="en-GB" dirty="0">
              <a:solidFill>
                <a:srgbClr val="4F4F4F">
                  <a:tint val="75000"/>
                </a:srgb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15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254" y="1881408"/>
            <a:ext cx="7682154" cy="4283896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dirty="0"/>
              <a:t>Αναγκαιότητα σύνδεσης Έρευνας και Βιομηχανίας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dirty="0"/>
              <a:t>Δύο παραδείγματα από το εξωτερικό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dirty="0"/>
              <a:t>Δυσκολίες και ευκαιρίες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dirty="0"/>
              <a:t>Προτεινόμενα μέτρα και δράσεις</a:t>
            </a:r>
            <a:r>
              <a:rPr lang="el-GR" sz="1800" dirty="0"/>
              <a:t>			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l-GR" dirty="0"/>
          </a:p>
          <a:p>
            <a:pPr>
              <a:lnSpc>
                <a:spcPct val="150000"/>
              </a:lnSpc>
            </a:pPr>
            <a:r>
              <a:rPr lang="el-GR" dirty="0"/>
              <a:t>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4A8D"/>
                </a:solidFill>
              </a:rPr>
              <a:t>20 Ιανουαρίου 2017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004A8D"/>
                </a:solidFill>
              </a:rPr>
              <a:t>Έρευνα. Εφαρμογή στην βιομηχανία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BCE45-27A1-4D4D-80D4-C23F0717972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85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326556" cy="424472"/>
          </a:xfrm>
        </p:spPr>
        <p:txBody>
          <a:bodyPr/>
          <a:lstStyle/>
          <a:p>
            <a:pPr marL="285750" lvl="0" indent="-285750">
              <a:lnSpc>
                <a:spcPct val="150000"/>
              </a:lnSpc>
              <a:spcBef>
                <a:spcPts val="526"/>
              </a:spcBef>
            </a:pPr>
            <a:r>
              <a:rPr lang="el-GR" sz="2400" dirty="0">
                <a:solidFill>
                  <a:srgbClr val="004A8D"/>
                </a:solidFill>
                <a:ea typeface="+mn-ea"/>
                <a:cs typeface="+mn-cs"/>
              </a:rPr>
              <a:t>Αναγκαιότητα σύνδεσης Έρευνας και Βιομηχανίας</a:t>
            </a:r>
            <a:br>
              <a:rPr lang="el-GR" sz="2400" dirty="0">
                <a:solidFill>
                  <a:srgbClr val="004A8D"/>
                </a:solidFill>
                <a:ea typeface="+mn-ea"/>
                <a:cs typeface="+mn-cs"/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1408"/>
            <a:ext cx="8064896" cy="4212068"/>
          </a:xfrm>
        </p:spPr>
        <p:txBody>
          <a:bodyPr/>
          <a:lstStyle/>
          <a:p>
            <a:pPr marL="342900" indent="-3429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0" dirty="0" err="1">
                <a:solidFill>
                  <a:srgbClr val="1F497D"/>
                </a:solidFill>
                <a:ea typeface="Times New Roman"/>
              </a:rPr>
              <a:t>Dugald</a:t>
            </a:r>
            <a:r>
              <a:rPr lang="en-US" sz="2000" b="0" dirty="0">
                <a:solidFill>
                  <a:srgbClr val="1F497D"/>
                </a:solidFill>
                <a:ea typeface="Times New Roman"/>
              </a:rPr>
              <a:t> Jackson: …“the engineer should be competent to conceive, organize and direct extended industrial enterprises of a broadly varied character. Such a man…must have an extended knowledge of natural laws with their useful applications. Moreover, he must know men and affairs of men - which is sociology; and </a:t>
            </a:r>
            <a:r>
              <a:rPr lang="en-US" sz="2000" u="sng" dirty="0">
                <a:solidFill>
                  <a:srgbClr val="1F497D"/>
                </a:solidFill>
                <a:ea typeface="Times New Roman"/>
              </a:rPr>
              <a:t>he must be acquainted with business methods and the affairs of the business world”</a:t>
            </a:r>
          </a:p>
          <a:p>
            <a:pPr marL="342900" indent="-342900" algn="just">
              <a:spcAft>
                <a:spcPts val="1200"/>
              </a:spcAft>
              <a:buFont typeface="Arial" pitchFamily="34" charset="0"/>
              <a:buChar char="•"/>
            </a:pPr>
            <a:endParaRPr lang="en-US" sz="2000" b="0" dirty="0">
              <a:solidFill>
                <a:srgbClr val="1F497D"/>
              </a:solidFill>
              <a:ea typeface="Times New Roman"/>
            </a:endParaRPr>
          </a:p>
          <a:p>
            <a:pPr marL="342900" indent="-3429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0" dirty="0">
                <a:solidFill>
                  <a:srgbClr val="1F497D"/>
                </a:solidFill>
                <a:ea typeface="Times New Roman"/>
              </a:rPr>
              <a:t>Chairman of  Electrical Engineering </a:t>
            </a:r>
            <a:r>
              <a:rPr lang="en-US" sz="2000" b="0" dirty="0" err="1">
                <a:solidFill>
                  <a:srgbClr val="1F497D"/>
                </a:solidFill>
                <a:ea typeface="Times New Roman"/>
              </a:rPr>
              <a:t>Dpt</a:t>
            </a:r>
            <a:r>
              <a:rPr lang="en-US" sz="2000" b="0" dirty="0">
                <a:solidFill>
                  <a:srgbClr val="1F497D"/>
                </a:solidFill>
                <a:ea typeface="Times New Roman"/>
              </a:rPr>
              <a:t> of MIT  </a:t>
            </a:r>
            <a:endParaRPr lang="el-GR" sz="2000" b="0" dirty="0">
              <a:solidFill>
                <a:srgbClr val="1F497D"/>
              </a:solidFill>
              <a:ea typeface="Times New Roman"/>
            </a:endParaRPr>
          </a:p>
          <a:p>
            <a:pPr marL="342900" indent="-3429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0" dirty="0">
                <a:solidFill>
                  <a:srgbClr val="1F497D"/>
                </a:solidFill>
                <a:ea typeface="Times New Roman"/>
              </a:rPr>
              <a:t>from….1907-1935</a:t>
            </a:r>
          </a:p>
          <a:p>
            <a:pPr marL="342900" indent="-342900" algn="just">
              <a:spcAft>
                <a:spcPts val="1200"/>
              </a:spcAft>
              <a:buFont typeface="Arial" pitchFamily="34" charset="0"/>
              <a:buChar char="•"/>
            </a:pPr>
            <a:endParaRPr lang="en-US" sz="1800" b="0" dirty="0">
              <a:solidFill>
                <a:srgbClr val="1F497D"/>
              </a:solidFill>
              <a:ea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4A8D"/>
                </a:solidFill>
              </a:rPr>
              <a:t>20 Ιανουαρίου 2017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004A8D"/>
                </a:solidFill>
              </a:rPr>
              <a:t>Έρευνα. Εφαρμογή στην βιομηχανία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D641-33B4-4CC0-A9E3-F51539D887D1}" type="slidenum">
              <a:rPr lang="en-GB" smtClean="0">
                <a:solidFill>
                  <a:srgbClr val="4F4F4F">
                    <a:tint val="75000"/>
                  </a:srgbClr>
                </a:solidFill>
              </a:rPr>
              <a:pPr/>
              <a:t>3</a:t>
            </a:fld>
            <a:endParaRPr lang="en-GB" dirty="0">
              <a:solidFill>
                <a:srgbClr val="4F4F4F">
                  <a:tint val="75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67544" y="980728"/>
            <a:ext cx="7326556" cy="424472"/>
          </a:xfrm>
        </p:spPr>
        <p:txBody>
          <a:bodyPr/>
          <a:lstStyle/>
          <a:p>
            <a:r>
              <a:rPr lang="el-GR" sz="2400" dirty="0"/>
              <a:t>Δύο παραδείγματα από το εξωτερικό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056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326556" cy="424472"/>
          </a:xfrm>
        </p:spPr>
        <p:txBody>
          <a:bodyPr/>
          <a:lstStyle/>
          <a:p>
            <a:pPr marL="285750" lvl="0" indent="-285750">
              <a:lnSpc>
                <a:spcPct val="150000"/>
              </a:lnSpc>
              <a:spcBef>
                <a:spcPts val="526"/>
              </a:spcBef>
            </a:pPr>
            <a:r>
              <a:rPr lang="el-GR" sz="2400" dirty="0">
                <a:solidFill>
                  <a:srgbClr val="004A8D"/>
                </a:solidFill>
                <a:ea typeface="+mn-ea"/>
                <a:cs typeface="+mn-cs"/>
              </a:rPr>
              <a:t>Αναγκαιότητα σύνδεσης Έρευνας και Βιομηχανίας</a:t>
            </a:r>
            <a:br>
              <a:rPr lang="el-GR" sz="2400" dirty="0">
                <a:solidFill>
                  <a:srgbClr val="004A8D"/>
                </a:solidFill>
                <a:ea typeface="+mn-ea"/>
                <a:cs typeface="+mn-cs"/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1408"/>
            <a:ext cx="8064896" cy="4212068"/>
          </a:xfrm>
        </p:spPr>
        <p:txBody>
          <a:bodyPr/>
          <a:lstStyle/>
          <a:p>
            <a:pPr marL="342900" indent="-3429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0" dirty="0">
                <a:solidFill>
                  <a:srgbClr val="1F497D"/>
                </a:solidFill>
                <a:ea typeface="Times New Roman"/>
              </a:rPr>
              <a:t>Special departmental advisory committee of MIT</a:t>
            </a:r>
          </a:p>
          <a:p>
            <a:pPr marL="342900" indent="-342900" algn="just">
              <a:spcAft>
                <a:spcPts val="1200"/>
              </a:spcAft>
              <a:buFont typeface="Arial" pitchFamily="34" charset="0"/>
              <a:buChar char="•"/>
            </a:pPr>
            <a:endParaRPr lang="en-US" sz="2000" b="0" dirty="0">
              <a:solidFill>
                <a:srgbClr val="1F497D"/>
              </a:solidFill>
              <a:ea typeface="Times New Roman"/>
            </a:endParaRPr>
          </a:p>
          <a:p>
            <a:pPr marL="342900" indent="-3429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0" dirty="0" err="1">
                <a:solidFill>
                  <a:srgbClr val="1F497D"/>
                </a:solidFill>
                <a:ea typeface="Times New Roman"/>
              </a:rPr>
              <a:t>Elihu</a:t>
            </a:r>
            <a:r>
              <a:rPr lang="en-US" sz="2000" b="0" dirty="0">
                <a:solidFill>
                  <a:srgbClr val="1F497D"/>
                </a:solidFill>
                <a:ea typeface="Times New Roman"/>
              </a:rPr>
              <a:t> Thomson (General Electric)</a:t>
            </a:r>
          </a:p>
          <a:p>
            <a:pPr marL="342900" indent="-3429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0" dirty="0">
                <a:solidFill>
                  <a:srgbClr val="1F497D"/>
                </a:solidFill>
                <a:ea typeface="Times New Roman"/>
              </a:rPr>
              <a:t>Charles Edgar (President of Boston Edison)</a:t>
            </a:r>
          </a:p>
          <a:p>
            <a:pPr marL="342900" indent="-3429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0" dirty="0">
                <a:solidFill>
                  <a:srgbClr val="1F497D"/>
                </a:solidFill>
                <a:ea typeface="Times New Roman"/>
              </a:rPr>
              <a:t>Hammond Hayes (Chief engineer, AT&amp;T)</a:t>
            </a:r>
          </a:p>
          <a:p>
            <a:pPr marL="342900" indent="-3429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0" dirty="0">
                <a:solidFill>
                  <a:srgbClr val="1F497D"/>
                </a:solidFill>
                <a:ea typeface="Times New Roman"/>
              </a:rPr>
              <a:t>Louis Ferguson (Vice-President, Chicago Edison)</a:t>
            </a:r>
          </a:p>
          <a:p>
            <a:pPr marL="342900" indent="-3429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0" dirty="0">
                <a:solidFill>
                  <a:srgbClr val="1F497D"/>
                </a:solidFill>
                <a:ea typeface="Times New Roman"/>
              </a:rPr>
              <a:t>Charles Scott, (Consulting Engineer</a:t>
            </a:r>
            <a:r>
              <a:rPr lang="el-GR" sz="2000" b="0" dirty="0">
                <a:solidFill>
                  <a:srgbClr val="1F497D"/>
                </a:solidFill>
                <a:ea typeface="Times New Roman"/>
              </a:rPr>
              <a:t>,</a:t>
            </a:r>
            <a:r>
              <a:rPr lang="en-US" sz="2000" b="0" dirty="0">
                <a:solidFill>
                  <a:srgbClr val="1F497D"/>
                </a:solidFill>
                <a:ea typeface="Times New Roman"/>
              </a:rPr>
              <a:t> Westinghouse)</a:t>
            </a:r>
            <a:endParaRPr lang="en-US" sz="1800" b="0" dirty="0">
              <a:solidFill>
                <a:srgbClr val="1F497D"/>
              </a:solidFill>
              <a:ea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4A8D"/>
                </a:solidFill>
              </a:rPr>
              <a:t>20 Ιανουαρίου 2017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004A8D"/>
                </a:solidFill>
              </a:rPr>
              <a:t>Έρευνα. Εφαρμογή στην βιομηχανία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D641-33B4-4CC0-A9E3-F51539D887D1}" type="slidenum">
              <a:rPr lang="en-GB" smtClean="0">
                <a:solidFill>
                  <a:srgbClr val="4F4F4F">
                    <a:tint val="75000"/>
                  </a:srgbClr>
                </a:solidFill>
              </a:rPr>
              <a:pPr/>
              <a:t>4</a:t>
            </a:fld>
            <a:endParaRPr lang="en-GB" dirty="0">
              <a:solidFill>
                <a:srgbClr val="4F4F4F">
                  <a:tint val="75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39552" y="1052736"/>
            <a:ext cx="7326556" cy="424472"/>
          </a:xfrm>
        </p:spPr>
        <p:txBody>
          <a:bodyPr/>
          <a:lstStyle/>
          <a:p>
            <a:r>
              <a:rPr lang="el-GR" sz="2000" dirty="0"/>
              <a:t>Δύο παραδείγματα από το εξωτερικό</a:t>
            </a:r>
            <a:r>
              <a:rPr lang="en-US" sz="2000" dirty="0"/>
              <a:t> </a:t>
            </a:r>
            <a:r>
              <a:rPr lang="el-GR" sz="2000" dirty="0"/>
              <a:t>(συνέχεια)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946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326556" cy="424472"/>
          </a:xfrm>
        </p:spPr>
        <p:txBody>
          <a:bodyPr/>
          <a:lstStyle/>
          <a:p>
            <a:pPr marL="285750" lvl="0" indent="-285750">
              <a:lnSpc>
                <a:spcPct val="150000"/>
              </a:lnSpc>
              <a:spcBef>
                <a:spcPts val="526"/>
              </a:spcBef>
            </a:pPr>
            <a:r>
              <a:rPr lang="el-GR" sz="2400" dirty="0">
                <a:solidFill>
                  <a:srgbClr val="004A8D"/>
                </a:solidFill>
                <a:ea typeface="+mn-ea"/>
                <a:cs typeface="+mn-cs"/>
              </a:rPr>
              <a:t>Δυσκολίες και ευκαιρίες</a:t>
            </a:r>
            <a:br>
              <a:rPr lang="el-GR" sz="2400" dirty="0">
                <a:solidFill>
                  <a:srgbClr val="004A8D"/>
                </a:solidFill>
                <a:ea typeface="+mn-ea"/>
                <a:cs typeface="+mn-cs"/>
              </a:rPr>
            </a:br>
            <a:r>
              <a:rPr lang="en-US" sz="2400" dirty="0">
                <a:solidFill>
                  <a:srgbClr val="004A8D"/>
                </a:solidFill>
                <a:ea typeface="+mn-ea"/>
                <a:cs typeface="+mn-cs"/>
              </a:rPr>
              <a:t/>
            </a:r>
            <a:br>
              <a:rPr lang="en-US" sz="2400" dirty="0">
                <a:solidFill>
                  <a:srgbClr val="004A8D"/>
                </a:solidFill>
                <a:ea typeface="+mn-ea"/>
                <a:cs typeface="+mn-cs"/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1408"/>
            <a:ext cx="8064896" cy="4212068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endParaRPr lang="en-US" sz="2000" b="0" dirty="0">
              <a:solidFill>
                <a:srgbClr val="1F497D"/>
              </a:solidFill>
              <a:ea typeface="Times New Roman"/>
            </a:endParaRPr>
          </a:p>
          <a:p>
            <a:pPr marL="342900" indent="-3429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l-GR" sz="2000" b="0" dirty="0">
                <a:solidFill>
                  <a:srgbClr val="1F497D"/>
                </a:solidFill>
                <a:ea typeface="Times New Roman"/>
              </a:rPr>
              <a:t>Χαμηλό ποσοστό ΑΕΠ για έρευνα</a:t>
            </a:r>
            <a:endParaRPr lang="en-US" sz="2000" b="0" dirty="0">
              <a:solidFill>
                <a:srgbClr val="1F497D"/>
              </a:solidFill>
              <a:ea typeface="Times New Roman"/>
            </a:endParaRPr>
          </a:p>
          <a:p>
            <a:pPr marL="342900" indent="-3429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l-GR" sz="2000" b="0" dirty="0">
                <a:solidFill>
                  <a:srgbClr val="1F497D"/>
                </a:solidFill>
                <a:ea typeface="Times New Roman"/>
              </a:rPr>
              <a:t>Εφαρμοσμένη έρευνα;;; (σύνδεση με την αγορά, με τις βιομηχανίες)</a:t>
            </a:r>
            <a:endParaRPr lang="en-US" sz="2000" b="0" dirty="0">
              <a:solidFill>
                <a:srgbClr val="1F497D"/>
              </a:solidFill>
              <a:ea typeface="Times New Roman"/>
            </a:endParaRPr>
          </a:p>
          <a:p>
            <a:pPr marL="342900" indent="-3429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l-GR" sz="2000" b="0" dirty="0">
                <a:solidFill>
                  <a:srgbClr val="1F497D"/>
                </a:solidFill>
                <a:ea typeface="Times New Roman"/>
              </a:rPr>
              <a:t>Προγράμματα σπουδών Χημείας </a:t>
            </a:r>
            <a:endParaRPr lang="en-US" sz="2000" b="0" dirty="0">
              <a:solidFill>
                <a:srgbClr val="1F497D"/>
              </a:solidFill>
              <a:ea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4A8D"/>
                </a:solidFill>
              </a:rPr>
              <a:t>20 Ιανουαρίου 2017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004A8D"/>
                </a:solidFill>
              </a:rPr>
              <a:t>Έρευνα. Εφαρμογή στην βιομηχανία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D641-33B4-4CC0-A9E3-F51539D887D1}" type="slidenum">
              <a:rPr lang="en-GB" smtClean="0">
                <a:solidFill>
                  <a:srgbClr val="4F4F4F">
                    <a:tint val="75000"/>
                  </a:srgbClr>
                </a:solidFill>
              </a:rPr>
              <a:pPr/>
              <a:t>5</a:t>
            </a:fld>
            <a:endParaRPr lang="en-GB" dirty="0">
              <a:solidFill>
                <a:srgbClr val="4F4F4F">
                  <a:tint val="75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39552" y="1052736"/>
            <a:ext cx="7326556" cy="424472"/>
          </a:xfrm>
        </p:spPr>
        <p:txBody>
          <a:bodyPr/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697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326556" cy="424472"/>
          </a:xfrm>
        </p:spPr>
        <p:txBody>
          <a:bodyPr/>
          <a:lstStyle/>
          <a:p>
            <a:pPr marL="285750" lvl="0" indent="-285750">
              <a:lnSpc>
                <a:spcPct val="150000"/>
              </a:lnSpc>
              <a:spcBef>
                <a:spcPts val="526"/>
              </a:spcBef>
            </a:pPr>
            <a:r>
              <a:rPr lang="el-GR" sz="2000" dirty="0"/>
              <a:t>Στοιχεία 2014 </a:t>
            </a:r>
            <a:br>
              <a:rPr lang="el-GR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1408"/>
            <a:ext cx="8064896" cy="4212068"/>
          </a:xfrm>
        </p:spPr>
        <p:txBody>
          <a:bodyPr/>
          <a:lstStyle/>
          <a:p>
            <a:pPr marL="342900" indent="-342900" algn="just">
              <a:spcAft>
                <a:spcPts val="1200"/>
              </a:spcAft>
              <a:buFont typeface="Arial" pitchFamily="34" charset="0"/>
              <a:buChar char="•"/>
            </a:pPr>
            <a:endParaRPr lang="en-US" sz="1800" b="0" dirty="0">
              <a:solidFill>
                <a:srgbClr val="1F497D"/>
              </a:solidFill>
              <a:ea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4A8D"/>
                </a:solidFill>
              </a:rPr>
              <a:t>20 Ιανουαρίου 2017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004A8D"/>
                </a:solidFill>
              </a:rPr>
              <a:t>Έρευνα. Εφαρμογή στην βιομηχανία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D641-33B4-4CC0-A9E3-F51539D887D1}" type="slidenum">
              <a:rPr lang="en-GB" smtClean="0">
                <a:solidFill>
                  <a:srgbClr val="4F4F4F">
                    <a:tint val="75000"/>
                  </a:srgbClr>
                </a:solidFill>
              </a:rPr>
              <a:pPr/>
              <a:t>6</a:t>
            </a:fld>
            <a:endParaRPr lang="en-GB" dirty="0">
              <a:solidFill>
                <a:srgbClr val="4F4F4F">
                  <a:tint val="75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39552" y="1052736"/>
            <a:ext cx="7326556" cy="424472"/>
          </a:xfrm>
        </p:spPr>
        <p:txBody>
          <a:bodyPr/>
          <a:lstStyle/>
          <a:p>
            <a:r>
              <a:rPr lang="el-GR" sz="2400" dirty="0"/>
              <a:t>ΕΚΤ</a:t>
            </a:r>
          </a:p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8583"/>
            <a:ext cx="4896543" cy="662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70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326556" cy="424472"/>
          </a:xfrm>
        </p:spPr>
        <p:txBody>
          <a:bodyPr/>
          <a:lstStyle/>
          <a:p>
            <a:pPr marL="285750" lvl="0" indent="-285750">
              <a:lnSpc>
                <a:spcPct val="150000"/>
              </a:lnSpc>
              <a:spcBef>
                <a:spcPts val="526"/>
              </a:spcBef>
            </a:pP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1408"/>
            <a:ext cx="8064896" cy="4212068"/>
          </a:xfrm>
        </p:spPr>
        <p:txBody>
          <a:bodyPr/>
          <a:lstStyle/>
          <a:p>
            <a:pPr marL="342900" indent="-342900" algn="just">
              <a:spcAft>
                <a:spcPts val="1200"/>
              </a:spcAft>
              <a:buFont typeface="Arial" pitchFamily="34" charset="0"/>
              <a:buChar char="•"/>
            </a:pPr>
            <a:endParaRPr lang="en-US" sz="1800" b="0" dirty="0">
              <a:solidFill>
                <a:srgbClr val="1F497D"/>
              </a:solidFill>
              <a:ea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4A8D"/>
                </a:solidFill>
              </a:rPr>
              <a:t>20 Ιανουαρίου 2017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004A8D"/>
                </a:solidFill>
              </a:rPr>
              <a:t>Έρευνα. Εφαρμογή στην βιομηχανία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D641-33B4-4CC0-A9E3-F51539D887D1}" type="slidenum">
              <a:rPr lang="en-GB" smtClean="0">
                <a:solidFill>
                  <a:srgbClr val="4F4F4F">
                    <a:tint val="75000"/>
                  </a:srgbClr>
                </a:solidFill>
              </a:rPr>
              <a:pPr/>
              <a:t>7</a:t>
            </a:fld>
            <a:endParaRPr lang="en-GB" dirty="0">
              <a:solidFill>
                <a:srgbClr val="4F4F4F">
                  <a:tint val="75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39552" y="1052736"/>
            <a:ext cx="7326556" cy="424472"/>
          </a:xfrm>
        </p:spPr>
        <p:txBody>
          <a:bodyPr/>
          <a:lstStyle/>
          <a:p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576263"/>
            <a:ext cx="8220075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40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326556" cy="424472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ts val="526"/>
              </a:spcBef>
              <a:spcAft>
                <a:spcPts val="1200"/>
              </a:spcAft>
            </a:pPr>
            <a:r>
              <a:rPr lang="el-GR" sz="2000" b="0">
                <a:solidFill>
                  <a:srgbClr val="1F497D"/>
                </a:solidFill>
                <a:ea typeface="Times New Roman"/>
                <a:cs typeface="+mn-cs"/>
              </a:rPr>
              <a:t>Προγράμματα σπουδών Χημείας (ΕΚΠΑ, Πάτρα, ΘΣΝ, Ιωάννινα)</a:t>
            </a:r>
            <a:r>
              <a:rPr lang="en-US" sz="2400" b="0">
                <a:solidFill>
                  <a:srgbClr val="1F497D"/>
                </a:solidFill>
                <a:ea typeface="Times New Roman"/>
                <a:cs typeface="+mn-cs"/>
              </a:rPr>
              <a:t/>
            </a:r>
            <a:br>
              <a:rPr lang="en-US" sz="2400" b="0">
                <a:solidFill>
                  <a:srgbClr val="1F497D"/>
                </a:solidFill>
                <a:ea typeface="Times New Roman"/>
                <a:cs typeface="+mn-cs"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352928" cy="4608692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endParaRPr lang="en-US" sz="2000" b="0" dirty="0">
              <a:solidFill>
                <a:srgbClr val="1F497D"/>
              </a:solidFill>
              <a:ea typeface="Times New Roman"/>
            </a:endParaRPr>
          </a:p>
          <a:p>
            <a:pPr marL="342900" indent="-3429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l-GR" sz="2000" b="0" dirty="0">
                <a:solidFill>
                  <a:srgbClr val="1F497D"/>
                </a:solidFill>
                <a:ea typeface="Times New Roman"/>
              </a:rPr>
              <a:t>Εκπαίδευση</a:t>
            </a:r>
          </a:p>
          <a:p>
            <a:pPr marL="342900" indent="-3429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l-GR" sz="2000" b="0" dirty="0">
                <a:solidFill>
                  <a:srgbClr val="1F497D"/>
                </a:solidFill>
                <a:ea typeface="Times New Roman"/>
              </a:rPr>
              <a:t>Βιομηχανία </a:t>
            </a:r>
          </a:p>
          <a:p>
            <a:pPr marL="342900" indent="-3429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l-GR" sz="2000" b="0" dirty="0">
                <a:solidFill>
                  <a:srgbClr val="1F497D"/>
                </a:solidFill>
                <a:ea typeface="Times New Roman"/>
              </a:rPr>
              <a:t>Συστήματα Διασφάλισης και Διαχείρισης</a:t>
            </a:r>
          </a:p>
          <a:p>
            <a:pPr marL="342900" indent="-342900" algn="just">
              <a:spcAft>
                <a:spcPts val="1200"/>
              </a:spcAft>
              <a:buFont typeface="Arial" pitchFamily="34" charset="0"/>
              <a:buChar char="•"/>
            </a:pPr>
            <a:endParaRPr lang="el-GR" sz="2000" b="0" dirty="0">
              <a:solidFill>
                <a:srgbClr val="1F497D"/>
              </a:solidFill>
              <a:ea typeface="Times New Roman"/>
            </a:endParaRPr>
          </a:p>
          <a:p>
            <a:pPr marL="342900" indent="-3429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l-GR" sz="2000" b="0" dirty="0">
                <a:solidFill>
                  <a:srgbClr val="1F497D"/>
                </a:solidFill>
                <a:ea typeface="Times New Roman"/>
              </a:rPr>
              <a:t>Πόσα </a:t>
            </a:r>
            <a:r>
              <a:rPr lang="el-GR" sz="2000" u="sng" dirty="0">
                <a:solidFill>
                  <a:srgbClr val="1F497D"/>
                </a:solidFill>
                <a:ea typeface="Times New Roman"/>
              </a:rPr>
              <a:t>υποχρεωτικά</a:t>
            </a:r>
            <a:r>
              <a:rPr lang="el-GR" sz="2000" b="0" dirty="0">
                <a:solidFill>
                  <a:srgbClr val="1F497D"/>
                </a:solidFill>
                <a:ea typeface="Times New Roman"/>
              </a:rPr>
              <a:t> μαθήματα από τους</a:t>
            </a:r>
            <a:r>
              <a:rPr lang="en-US" sz="2000" b="0" dirty="0">
                <a:solidFill>
                  <a:srgbClr val="1F497D"/>
                </a:solidFill>
                <a:ea typeface="Times New Roman"/>
              </a:rPr>
              <a:t> </a:t>
            </a:r>
            <a:r>
              <a:rPr lang="el-GR" sz="2000" b="0" dirty="0">
                <a:solidFill>
                  <a:srgbClr val="1F497D"/>
                </a:solidFill>
                <a:ea typeface="Times New Roman"/>
              </a:rPr>
              <a:t>τρεις αυτούς  τομείς περιλαμβάνονται στο πρόγραμμα σπουδών;</a:t>
            </a:r>
          </a:p>
          <a:p>
            <a:pPr marL="342900" lvl="1" indent="-3429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l-GR" sz="2000" b="1" dirty="0">
                <a:solidFill>
                  <a:srgbClr val="1F497D"/>
                </a:solidFill>
                <a:ea typeface="Times New Roman"/>
              </a:rPr>
              <a:t>Ένα</a:t>
            </a:r>
            <a:r>
              <a:rPr lang="el-GR" sz="2000" b="0" dirty="0">
                <a:solidFill>
                  <a:srgbClr val="1F497D"/>
                </a:solidFill>
                <a:ea typeface="Times New Roman"/>
              </a:rPr>
              <a:t> </a:t>
            </a:r>
            <a:r>
              <a:rPr lang="el-GR" sz="2000" dirty="0">
                <a:solidFill>
                  <a:srgbClr val="1F497D"/>
                </a:solidFill>
                <a:ea typeface="Times New Roman"/>
              </a:rPr>
              <a:t>στο ΕΚΠΑ, </a:t>
            </a:r>
            <a:r>
              <a:rPr lang="el-GR" sz="1800" dirty="0">
                <a:solidFill>
                  <a:srgbClr val="1F497D"/>
                </a:solidFill>
                <a:ea typeface="Times New Roman"/>
              </a:rPr>
              <a:t>Βιομηχανική Χημεία</a:t>
            </a:r>
            <a:r>
              <a:rPr lang="el-GR" sz="2000" b="0" dirty="0">
                <a:solidFill>
                  <a:srgbClr val="1F497D"/>
                </a:solidFill>
                <a:ea typeface="Times New Roman"/>
              </a:rPr>
              <a:t>, </a:t>
            </a:r>
            <a:r>
              <a:rPr lang="el-GR" sz="1800" b="0" dirty="0">
                <a:solidFill>
                  <a:srgbClr val="1F497D"/>
                </a:solidFill>
                <a:ea typeface="Times New Roman"/>
              </a:rPr>
              <a:t>με έμφαση στα πολυμερή. Υπάρχουν 4 μαθήματα επιλογής. Στην Πάτρα, </a:t>
            </a:r>
            <a:r>
              <a:rPr lang="el-GR" sz="1800" b="1" dirty="0">
                <a:solidFill>
                  <a:srgbClr val="1F497D"/>
                </a:solidFill>
                <a:ea typeface="Times New Roman"/>
              </a:rPr>
              <a:t>κανένα</a:t>
            </a:r>
            <a:r>
              <a:rPr lang="el-GR" sz="1800" dirty="0">
                <a:solidFill>
                  <a:srgbClr val="1F497D"/>
                </a:solidFill>
                <a:ea typeface="Times New Roman"/>
              </a:rPr>
              <a:t> υποχρεωτικό. </a:t>
            </a:r>
            <a:r>
              <a:rPr lang="el-GR" sz="1800" b="0" dirty="0">
                <a:solidFill>
                  <a:srgbClr val="1F497D"/>
                </a:solidFill>
                <a:ea typeface="Times New Roman"/>
              </a:rPr>
              <a:t>Στο Αριστοτέλειο</a:t>
            </a:r>
            <a:r>
              <a:rPr lang="el-GR" sz="1800" b="1" dirty="0">
                <a:solidFill>
                  <a:srgbClr val="1F497D"/>
                </a:solidFill>
                <a:ea typeface="Times New Roman"/>
              </a:rPr>
              <a:t> κανένα</a:t>
            </a:r>
            <a:r>
              <a:rPr lang="el-GR" sz="1800" dirty="0">
                <a:solidFill>
                  <a:srgbClr val="1F497D"/>
                </a:solidFill>
                <a:ea typeface="Times New Roman"/>
              </a:rPr>
              <a:t> υποχρεωτικό, παρά την ύπαρξη κατεύθυνσης «Θεωρητική Χημεία-Χημική Εκπαίδευση»</a:t>
            </a:r>
            <a:r>
              <a:rPr lang="el-GR" sz="1800" b="0" dirty="0">
                <a:solidFill>
                  <a:srgbClr val="1F497D"/>
                </a:solidFill>
                <a:ea typeface="Times New Roman"/>
              </a:rPr>
              <a:t>. Στα Ιωάννινα, </a:t>
            </a:r>
            <a:r>
              <a:rPr lang="el-GR" sz="1800" b="1" dirty="0">
                <a:solidFill>
                  <a:srgbClr val="1F497D"/>
                </a:solidFill>
                <a:ea typeface="Times New Roman"/>
              </a:rPr>
              <a:t>κανένα</a:t>
            </a:r>
            <a:r>
              <a:rPr lang="el-GR" sz="1800" b="0" dirty="0">
                <a:solidFill>
                  <a:srgbClr val="1F497D"/>
                </a:solidFill>
                <a:ea typeface="Times New Roman"/>
              </a:rPr>
              <a:t> υποχρεωτικό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4A8D"/>
                </a:solidFill>
              </a:rPr>
              <a:t>20 Ιανουαρίου 2017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004A8D"/>
                </a:solidFill>
              </a:rPr>
              <a:t>Έρευνα. Εφαρμογή στην βιομηχανία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D641-33B4-4CC0-A9E3-F51539D887D1}" type="slidenum">
              <a:rPr lang="en-GB" smtClean="0">
                <a:solidFill>
                  <a:srgbClr val="4F4F4F">
                    <a:tint val="75000"/>
                  </a:srgbClr>
                </a:solidFill>
              </a:rPr>
              <a:pPr/>
              <a:t>8</a:t>
            </a:fld>
            <a:endParaRPr lang="en-GB" dirty="0">
              <a:solidFill>
                <a:srgbClr val="4F4F4F">
                  <a:tint val="75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39552" y="1052736"/>
            <a:ext cx="7326556" cy="424472"/>
          </a:xfrm>
        </p:spPr>
        <p:txBody>
          <a:bodyPr/>
          <a:lstStyle/>
          <a:p>
            <a:r>
              <a:rPr lang="el-GR" sz="1800"/>
              <a:t>Ποιοι είναι οι  πλέον </a:t>
            </a:r>
            <a:r>
              <a:rPr lang="el-GR" sz="2000" u="sng"/>
              <a:t>πιθανοί</a:t>
            </a:r>
            <a:r>
              <a:rPr lang="el-GR" sz="1800"/>
              <a:t> τομείς απασχόλησης των Χημικών;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139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084168" y="3624606"/>
            <a:ext cx="2895911" cy="2540697"/>
            <a:chOff x="1782373" y="2121059"/>
            <a:chExt cx="5368925" cy="3828221"/>
          </a:xfrm>
        </p:grpSpPr>
        <p:sp>
          <p:nvSpPr>
            <p:cNvPr id="9" name="Rectangle 151"/>
            <p:cNvSpPr>
              <a:spLocks noChangeArrowheads="1"/>
            </p:cNvSpPr>
            <p:nvPr/>
          </p:nvSpPr>
          <p:spPr bwMode="gray">
            <a:xfrm>
              <a:off x="2614223" y="3502942"/>
              <a:ext cx="693737" cy="244633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2A79D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Rectangle 152"/>
            <p:cNvSpPr>
              <a:spLocks noChangeArrowheads="1"/>
            </p:cNvSpPr>
            <p:nvPr/>
          </p:nvSpPr>
          <p:spPr bwMode="gray">
            <a:xfrm>
              <a:off x="4108060" y="3502942"/>
              <a:ext cx="806450" cy="244633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9050">
              <a:solidFill>
                <a:srgbClr val="2A79D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Rectangle 153"/>
            <p:cNvSpPr>
              <a:spLocks noChangeArrowheads="1"/>
            </p:cNvSpPr>
            <p:nvPr/>
          </p:nvSpPr>
          <p:spPr bwMode="gray">
            <a:xfrm>
              <a:off x="5635235" y="3502942"/>
              <a:ext cx="638175" cy="2446338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2A79D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2" name="Group 143"/>
            <p:cNvGrpSpPr>
              <a:grpSpLocks/>
            </p:cNvGrpSpPr>
            <p:nvPr/>
          </p:nvGrpSpPr>
          <p:grpSpPr bwMode="auto">
            <a:xfrm>
              <a:off x="1782373" y="2121059"/>
              <a:ext cx="5368925" cy="2471256"/>
              <a:chOff x="1246" y="1276"/>
              <a:chExt cx="3098" cy="1426"/>
            </a:xfrm>
          </p:grpSpPr>
          <p:sp>
            <p:nvSpPr>
              <p:cNvPr id="16" name="Freeform 103"/>
              <p:cNvSpPr>
                <a:spLocks/>
              </p:cNvSpPr>
              <p:nvPr/>
            </p:nvSpPr>
            <p:spPr bwMode="gray">
              <a:xfrm>
                <a:off x="3133" y="1306"/>
                <a:ext cx="1211" cy="889"/>
              </a:xfrm>
              <a:custGeom>
                <a:avLst/>
                <a:gdLst>
                  <a:gd name="T0" fmla="*/ 0 w 444"/>
                  <a:gd name="T1" fmla="*/ 0 h 326"/>
                  <a:gd name="T2" fmla="*/ 262 w 444"/>
                  <a:gd name="T3" fmla="*/ 306 h 326"/>
                  <a:gd name="T4" fmla="*/ 262 w 444"/>
                  <a:gd name="T5" fmla="*/ 306 h 326"/>
                  <a:gd name="T6" fmla="*/ 444 w 444"/>
                  <a:gd name="T7" fmla="*/ 326 h 326"/>
                  <a:gd name="T8" fmla="*/ 0 w 444"/>
                  <a:gd name="T9" fmla="*/ 0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4" h="326">
                    <a:moveTo>
                      <a:pt x="0" y="0"/>
                    </a:moveTo>
                    <a:cubicBezTo>
                      <a:pt x="129" y="29"/>
                      <a:pt x="257" y="144"/>
                      <a:pt x="262" y="306"/>
                    </a:cubicBezTo>
                    <a:cubicBezTo>
                      <a:pt x="262" y="306"/>
                      <a:pt x="262" y="306"/>
                      <a:pt x="262" y="306"/>
                    </a:cubicBezTo>
                    <a:cubicBezTo>
                      <a:pt x="345" y="283"/>
                      <a:pt x="385" y="295"/>
                      <a:pt x="444" y="326"/>
                    </a:cubicBezTo>
                    <a:cubicBezTo>
                      <a:pt x="323" y="154"/>
                      <a:pt x="241" y="32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>
                      <a:gamma/>
                      <a:tint val="52549"/>
                      <a:invGamma/>
                    </a:srgbClr>
                  </a:gs>
                  <a:gs pos="100000">
                    <a:srgbClr val="DDDDDD"/>
                  </a:gs>
                </a:gsLst>
                <a:lin ang="5400000" scaled="1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" name="Freeform 104"/>
              <p:cNvSpPr>
                <a:spLocks/>
              </p:cNvSpPr>
              <p:nvPr/>
            </p:nvSpPr>
            <p:spPr bwMode="gray">
              <a:xfrm>
                <a:off x="1246" y="1289"/>
                <a:ext cx="1405" cy="930"/>
              </a:xfrm>
              <a:custGeom>
                <a:avLst/>
                <a:gdLst>
                  <a:gd name="T0" fmla="*/ 483 w 515"/>
                  <a:gd name="T1" fmla="*/ 9 h 341"/>
                  <a:gd name="T2" fmla="*/ 515 w 515"/>
                  <a:gd name="T3" fmla="*/ 0 h 341"/>
                  <a:gd name="T4" fmla="*/ 493 w 515"/>
                  <a:gd name="T5" fmla="*/ 3 h 341"/>
                  <a:gd name="T6" fmla="*/ 0 w 515"/>
                  <a:gd name="T7" fmla="*/ 341 h 341"/>
                  <a:gd name="T8" fmla="*/ 173 w 515"/>
                  <a:gd name="T9" fmla="*/ 332 h 341"/>
                  <a:gd name="T10" fmla="*/ 483 w 515"/>
                  <a:gd name="T11" fmla="*/ 9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5" h="341">
                    <a:moveTo>
                      <a:pt x="483" y="9"/>
                    </a:moveTo>
                    <a:cubicBezTo>
                      <a:pt x="493" y="5"/>
                      <a:pt x="504" y="2"/>
                      <a:pt x="515" y="0"/>
                    </a:cubicBezTo>
                    <a:cubicBezTo>
                      <a:pt x="508" y="1"/>
                      <a:pt x="500" y="2"/>
                      <a:pt x="493" y="3"/>
                    </a:cubicBezTo>
                    <a:cubicBezTo>
                      <a:pt x="274" y="41"/>
                      <a:pt x="258" y="52"/>
                      <a:pt x="0" y="341"/>
                    </a:cubicBezTo>
                    <a:cubicBezTo>
                      <a:pt x="75" y="314"/>
                      <a:pt x="123" y="295"/>
                      <a:pt x="173" y="332"/>
                    </a:cubicBezTo>
                    <a:cubicBezTo>
                      <a:pt x="212" y="216"/>
                      <a:pt x="278" y="76"/>
                      <a:pt x="483" y="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>
                      <a:gamma/>
                      <a:tint val="52549"/>
                      <a:invGamma/>
                    </a:srgbClr>
                  </a:gs>
                  <a:gs pos="100000">
                    <a:srgbClr val="DDDDDD"/>
                  </a:gs>
                </a:gsLst>
                <a:lin ang="5400000" scaled="1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" name="Freeform 105"/>
              <p:cNvSpPr>
                <a:spLocks/>
              </p:cNvSpPr>
              <p:nvPr/>
            </p:nvSpPr>
            <p:spPr bwMode="gray">
              <a:xfrm>
                <a:off x="2577" y="1281"/>
                <a:ext cx="482" cy="906"/>
              </a:xfrm>
              <a:custGeom>
                <a:avLst/>
                <a:gdLst>
                  <a:gd name="T0" fmla="*/ 177 w 177"/>
                  <a:gd name="T1" fmla="*/ 297 h 332"/>
                  <a:gd name="T2" fmla="*/ 110 w 177"/>
                  <a:gd name="T3" fmla="*/ 3 h 332"/>
                  <a:gd name="T4" fmla="*/ 1 w 177"/>
                  <a:gd name="T5" fmla="*/ 315 h 332"/>
                  <a:gd name="T6" fmla="*/ 0 w 177"/>
                  <a:gd name="T7" fmla="*/ 331 h 332"/>
                  <a:gd name="T8" fmla="*/ 177 w 177"/>
                  <a:gd name="T9" fmla="*/ 332 h 332"/>
                  <a:gd name="T10" fmla="*/ 177 w 177"/>
                  <a:gd name="T11" fmla="*/ 297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7" h="332">
                    <a:moveTo>
                      <a:pt x="177" y="297"/>
                    </a:moveTo>
                    <a:cubicBezTo>
                      <a:pt x="177" y="26"/>
                      <a:pt x="147" y="7"/>
                      <a:pt x="110" y="3"/>
                    </a:cubicBezTo>
                    <a:cubicBezTo>
                      <a:pt x="11" y="0"/>
                      <a:pt x="4" y="266"/>
                      <a:pt x="1" y="315"/>
                    </a:cubicBezTo>
                    <a:cubicBezTo>
                      <a:pt x="1" y="320"/>
                      <a:pt x="0" y="325"/>
                      <a:pt x="0" y="331"/>
                    </a:cubicBezTo>
                    <a:cubicBezTo>
                      <a:pt x="39" y="298"/>
                      <a:pt x="125" y="297"/>
                      <a:pt x="177" y="332"/>
                    </a:cubicBezTo>
                    <a:cubicBezTo>
                      <a:pt x="177" y="312"/>
                      <a:pt x="177" y="297"/>
                      <a:pt x="177" y="29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" name="Freeform 106"/>
              <p:cNvSpPr>
                <a:spLocks/>
              </p:cNvSpPr>
              <p:nvPr/>
            </p:nvSpPr>
            <p:spPr bwMode="gray">
              <a:xfrm>
                <a:off x="2877" y="1281"/>
                <a:ext cx="581" cy="906"/>
              </a:xfrm>
              <a:custGeom>
                <a:avLst/>
                <a:gdLst>
                  <a:gd name="T0" fmla="*/ 0 w 213"/>
                  <a:gd name="T1" fmla="*/ 3 h 332"/>
                  <a:gd name="T2" fmla="*/ 67 w 213"/>
                  <a:gd name="T3" fmla="*/ 297 h 332"/>
                  <a:gd name="T4" fmla="*/ 67 w 213"/>
                  <a:gd name="T5" fmla="*/ 332 h 332"/>
                  <a:gd name="T6" fmla="*/ 213 w 213"/>
                  <a:gd name="T7" fmla="*/ 315 h 332"/>
                  <a:gd name="T8" fmla="*/ 0 w 213"/>
                  <a:gd name="T9" fmla="*/ 3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332">
                    <a:moveTo>
                      <a:pt x="0" y="3"/>
                    </a:moveTo>
                    <a:cubicBezTo>
                      <a:pt x="37" y="7"/>
                      <a:pt x="67" y="26"/>
                      <a:pt x="67" y="297"/>
                    </a:cubicBezTo>
                    <a:cubicBezTo>
                      <a:pt x="67" y="297"/>
                      <a:pt x="67" y="312"/>
                      <a:pt x="67" y="332"/>
                    </a:cubicBezTo>
                    <a:cubicBezTo>
                      <a:pt x="99" y="320"/>
                      <a:pt x="163" y="291"/>
                      <a:pt x="213" y="315"/>
                    </a:cubicBezTo>
                    <a:cubicBezTo>
                      <a:pt x="213" y="173"/>
                      <a:pt x="114" y="0"/>
                      <a:pt x="0" y="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>
                      <a:gamma/>
                      <a:tint val="52549"/>
                      <a:invGamma/>
                    </a:srgbClr>
                  </a:gs>
                  <a:gs pos="100000">
                    <a:srgbClr val="DDDDDD"/>
                  </a:gs>
                </a:gsLst>
                <a:lin ang="5400000" scaled="1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" name="Freeform 107"/>
              <p:cNvSpPr>
                <a:spLocks/>
              </p:cNvSpPr>
              <p:nvPr/>
            </p:nvSpPr>
            <p:spPr bwMode="gray">
              <a:xfrm>
                <a:off x="2877" y="1281"/>
                <a:ext cx="971" cy="858"/>
              </a:xfrm>
              <a:custGeom>
                <a:avLst/>
                <a:gdLst>
                  <a:gd name="T0" fmla="*/ 94 w 356"/>
                  <a:gd name="T1" fmla="*/ 9 h 315"/>
                  <a:gd name="T2" fmla="*/ 0 w 356"/>
                  <a:gd name="T3" fmla="*/ 3 h 315"/>
                  <a:gd name="T4" fmla="*/ 213 w 356"/>
                  <a:gd name="T5" fmla="*/ 315 h 315"/>
                  <a:gd name="T6" fmla="*/ 356 w 356"/>
                  <a:gd name="T7" fmla="*/ 315 h 315"/>
                  <a:gd name="T8" fmla="*/ 356 w 356"/>
                  <a:gd name="T9" fmla="*/ 315 h 315"/>
                  <a:gd name="T10" fmla="*/ 94 w 356"/>
                  <a:gd name="T11" fmla="*/ 9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6" h="315">
                    <a:moveTo>
                      <a:pt x="94" y="9"/>
                    </a:moveTo>
                    <a:cubicBezTo>
                      <a:pt x="67" y="3"/>
                      <a:pt x="36" y="0"/>
                      <a:pt x="0" y="3"/>
                    </a:cubicBezTo>
                    <a:cubicBezTo>
                      <a:pt x="114" y="0"/>
                      <a:pt x="213" y="173"/>
                      <a:pt x="213" y="315"/>
                    </a:cubicBezTo>
                    <a:cubicBezTo>
                      <a:pt x="267" y="280"/>
                      <a:pt x="326" y="304"/>
                      <a:pt x="356" y="315"/>
                    </a:cubicBezTo>
                    <a:cubicBezTo>
                      <a:pt x="356" y="315"/>
                      <a:pt x="356" y="315"/>
                      <a:pt x="356" y="315"/>
                    </a:cubicBezTo>
                    <a:cubicBezTo>
                      <a:pt x="351" y="153"/>
                      <a:pt x="223" y="38"/>
                      <a:pt x="94" y="9"/>
                    </a:cubicBezTo>
                    <a:close/>
                  </a:path>
                </a:pathLst>
              </a:custGeom>
              <a:solidFill>
                <a:srgbClr val="C00000"/>
              </a:soli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" name="Freeform 108"/>
              <p:cNvSpPr>
                <a:spLocks/>
              </p:cNvSpPr>
              <p:nvPr/>
            </p:nvSpPr>
            <p:spPr bwMode="gray">
              <a:xfrm>
                <a:off x="1718" y="1276"/>
                <a:ext cx="1159" cy="919"/>
              </a:xfrm>
              <a:custGeom>
                <a:avLst/>
                <a:gdLst>
                  <a:gd name="T0" fmla="*/ 425 w 425"/>
                  <a:gd name="T1" fmla="*/ 5 h 337"/>
                  <a:gd name="T2" fmla="*/ 342 w 425"/>
                  <a:gd name="T3" fmla="*/ 5 h 337"/>
                  <a:gd name="T4" fmla="*/ 310 w 425"/>
                  <a:gd name="T5" fmla="*/ 14 h 337"/>
                  <a:gd name="T6" fmla="*/ 0 w 425"/>
                  <a:gd name="T7" fmla="*/ 337 h 337"/>
                  <a:gd name="T8" fmla="*/ 155 w 425"/>
                  <a:gd name="T9" fmla="*/ 327 h 337"/>
                  <a:gd name="T10" fmla="*/ 425 w 425"/>
                  <a:gd name="T11" fmla="*/ 5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5" h="337">
                    <a:moveTo>
                      <a:pt x="425" y="5"/>
                    </a:moveTo>
                    <a:cubicBezTo>
                      <a:pt x="390" y="3"/>
                      <a:pt x="383" y="0"/>
                      <a:pt x="342" y="5"/>
                    </a:cubicBezTo>
                    <a:cubicBezTo>
                      <a:pt x="331" y="8"/>
                      <a:pt x="320" y="11"/>
                      <a:pt x="310" y="14"/>
                    </a:cubicBezTo>
                    <a:cubicBezTo>
                      <a:pt x="105" y="81"/>
                      <a:pt x="39" y="221"/>
                      <a:pt x="0" y="337"/>
                    </a:cubicBezTo>
                    <a:cubicBezTo>
                      <a:pt x="38" y="324"/>
                      <a:pt x="108" y="285"/>
                      <a:pt x="155" y="327"/>
                    </a:cubicBezTo>
                    <a:cubicBezTo>
                      <a:pt x="155" y="186"/>
                      <a:pt x="284" y="4"/>
                      <a:pt x="425" y="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" name="Freeform 109"/>
              <p:cNvSpPr>
                <a:spLocks/>
              </p:cNvSpPr>
              <p:nvPr/>
            </p:nvSpPr>
            <p:spPr bwMode="gray">
              <a:xfrm>
                <a:off x="2141" y="1281"/>
                <a:ext cx="736" cy="902"/>
              </a:xfrm>
              <a:custGeom>
                <a:avLst/>
                <a:gdLst>
                  <a:gd name="T0" fmla="*/ 160 w 270"/>
                  <a:gd name="T1" fmla="*/ 331 h 331"/>
                  <a:gd name="T2" fmla="*/ 161 w 270"/>
                  <a:gd name="T3" fmla="*/ 315 h 331"/>
                  <a:gd name="T4" fmla="*/ 270 w 270"/>
                  <a:gd name="T5" fmla="*/ 3 h 331"/>
                  <a:gd name="T6" fmla="*/ 0 w 270"/>
                  <a:gd name="T7" fmla="*/ 325 h 331"/>
                  <a:gd name="T8" fmla="*/ 160 w 270"/>
                  <a:gd name="T9" fmla="*/ 331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331">
                    <a:moveTo>
                      <a:pt x="160" y="331"/>
                    </a:moveTo>
                    <a:cubicBezTo>
                      <a:pt x="160" y="325"/>
                      <a:pt x="161" y="320"/>
                      <a:pt x="161" y="315"/>
                    </a:cubicBezTo>
                    <a:cubicBezTo>
                      <a:pt x="164" y="266"/>
                      <a:pt x="171" y="0"/>
                      <a:pt x="270" y="3"/>
                    </a:cubicBezTo>
                    <a:cubicBezTo>
                      <a:pt x="129" y="2"/>
                      <a:pt x="0" y="184"/>
                      <a:pt x="0" y="325"/>
                    </a:cubicBezTo>
                    <a:cubicBezTo>
                      <a:pt x="42" y="290"/>
                      <a:pt x="124" y="320"/>
                      <a:pt x="160" y="33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>
                      <a:gamma/>
                      <a:tint val="52549"/>
                      <a:invGamma/>
                    </a:srgbClr>
                  </a:gs>
                  <a:gs pos="100000">
                    <a:srgbClr val="DDDDDD"/>
                  </a:gs>
                </a:gsLst>
                <a:lin ang="5400000" scaled="1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" name="AutoShape 127"/>
              <p:cNvSpPr>
                <a:spLocks noChangeArrowheads="1"/>
              </p:cNvSpPr>
              <p:nvPr/>
            </p:nvSpPr>
            <p:spPr bwMode="gray">
              <a:xfrm>
                <a:off x="1583" y="1398"/>
                <a:ext cx="2486" cy="1304"/>
              </a:xfrm>
              <a:custGeom>
                <a:avLst/>
                <a:gdLst>
                  <a:gd name="G0" fmla="+- 9715 0 0"/>
                  <a:gd name="G1" fmla="+- -10066230 0 0"/>
                  <a:gd name="G2" fmla="+- 0 0 -10066230"/>
                  <a:gd name="T0" fmla="*/ 0 256 1"/>
                  <a:gd name="T1" fmla="*/ 180 256 1"/>
                  <a:gd name="G3" fmla="+- -10066230 T0 T1"/>
                  <a:gd name="T2" fmla="*/ 0 256 1"/>
                  <a:gd name="T3" fmla="*/ 90 256 1"/>
                  <a:gd name="G4" fmla="+- -10066230 T2 T3"/>
                  <a:gd name="G5" fmla="*/ G4 2 1"/>
                  <a:gd name="T4" fmla="*/ 90 256 1"/>
                  <a:gd name="T5" fmla="*/ 0 256 1"/>
                  <a:gd name="G6" fmla="+- -10066230 T4 T5"/>
                  <a:gd name="G7" fmla="*/ G6 2 1"/>
                  <a:gd name="G8" fmla="abs -1006623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9715"/>
                  <a:gd name="G18" fmla="*/ 9715 1 2"/>
                  <a:gd name="G19" fmla="+- G18 5400 0"/>
                  <a:gd name="G20" fmla="cos G19 -10066230"/>
                  <a:gd name="G21" fmla="sin G19 -10066230"/>
                  <a:gd name="G22" fmla="+- G20 10800 0"/>
                  <a:gd name="G23" fmla="+- G21 10800 0"/>
                  <a:gd name="G24" fmla="+- 10800 0 G20"/>
                  <a:gd name="G25" fmla="+- 9715 10800 0"/>
                  <a:gd name="G26" fmla="?: G9 G17 G25"/>
                  <a:gd name="G27" fmla="?: G9 0 21600"/>
                  <a:gd name="G28" fmla="cos 10800 -10066230"/>
                  <a:gd name="G29" fmla="sin 10800 -10066230"/>
                  <a:gd name="G30" fmla="sin 9715 -1006623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0066230 G34 0"/>
                  <a:gd name="G36" fmla="?: G6 G35 G31"/>
                  <a:gd name="G37" fmla="+- 21600 0 G36"/>
                  <a:gd name="G38" fmla="?: G4 0 G33"/>
                  <a:gd name="G39" fmla="?: -1006623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1611 w 21600"/>
                  <a:gd name="T15" fmla="*/ 6238 h 21600"/>
                  <a:gd name="T16" fmla="*/ 10800 w 21600"/>
                  <a:gd name="T17" fmla="*/ 1085 h 21600"/>
                  <a:gd name="T18" fmla="*/ 19989 w 21600"/>
                  <a:gd name="T19" fmla="*/ 623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098" y="6480"/>
                    </a:moveTo>
                    <a:cubicBezTo>
                      <a:pt x="3738" y="3175"/>
                      <a:pt x="7110" y="1084"/>
                      <a:pt x="10800" y="1085"/>
                    </a:cubicBezTo>
                    <a:cubicBezTo>
                      <a:pt x="14489" y="1085"/>
                      <a:pt x="17861" y="3175"/>
                      <a:pt x="19501" y="6480"/>
                    </a:cubicBezTo>
                    <a:lnTo>
                      <a:pt x="20473" y="5997"/>
                    </a:lnTo>
                    <a:cubicBezTo>
                      <a:pt x="18649" y="2323"/>
                      <a:pt x="14901" y="-1"/>
                      <a:pt x="10799" y="0"/>
                    </a:cubicBezTo>
                    <a:cubicBezTo>
                      <a:pt x="6698" y="0"/>
                      <a:pt x="2950" y="2323"/>
                      <a:pt x="1126" y="5997"/>
                    </a:cubicBezTo>
                    <a:close/>
                  </a:path>
                </a:pathLst>
              </a:custGeom>
              <a:solidFill>
                <a:srgbClr val="FFFFFF">
                  <a:alpha val="2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3" name="Text Box 145"/>
            <p:cNvSpPr txBox="1">
              <a:spLocks noChangeArrowheads="1"/>
            </p:cNvSpPr>
            <p:nvPr/>
          </p:nvSpPr>
          <p:spPr bwMode="gray">
            <a:xfrm rot="16200000">
              <a:off x="2064769" y="4612052"/>
              <a:ext cx="1883132" cy="366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ct val="20000"/>
                </a:spcAft>
                <a:defRPr/>
              </a:pPr>
              <a:r>
                <a:rPr lang="el-GR" sz="1400" b="1" kern="0" noProof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ΟΙΚΟΝΟΜΙΑ</a:t>
              </a:r>
              <a:endParaRPr lang="en-US" sz="1400" b="1" kern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Text Box 146"/>
            <p:cNvSpPr txBox="1">
              <a:spLocks noChangeArrowheads="1"/>
            </p:cNvSpPr>
            <p:nvPr/>
          </p:nvSpPr>
          <p:spPr bwMode="gray">
            <a:xfrm rot="16200000">
              <a:off x="3451193" y="4627482"/>
              <a:ext cx="2111003" cy="366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ct val="20000"/>
                </a:spcAft>
                <a:defRPr/>
              </a:pPr>
              <a:r>
                <a:rPr lang="el-GR" sz="1400" b="1" kern="0" noProof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ΠΕΡΙΒΑΛΛΟΝ</a:t>
              </a:r>
              <a:endParaRPr lang="en-US" sz="1400" b="1" kern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xt Box 150"/>
            <p:cNvSpPr txBox="1">
              <a:spLocks noChangeArrowheads="1"/>
            </p:cNvSpPr>
            <p:nvPr/>
          </p:nvSpPr>
          <p:spPr bwMode="gray">
            <a:xfrm rot="16200000">
              <a:off x="5040717" y="4550754"/>
              <a:ext cx="1760537" cy="366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Aft>
                  <a:spcPct val="20000"/>
                </a:spcAft>
                <a:defRPr/>
              </a:pPr>
              <a:r>
                <a:rPr lang="el-GR" sz="1400" b="1" kern="0" noProof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ΚΟΙΝΩΝΙΑ</a:t>
              </a:r>
              <a:endParaRPr lang="en-US" sz="1400" b="1" kern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015" y="476672"/>
            <a:ext cx="7326556" cy="424472"/>
          </a:xfrm>
        </p:spPr>
        <p:txBody>
          <a:bodyPr/>
          <a:lstStyle/>
          <a:p>
            <a:r>
              <a:rPr lang="el-GR" sz="2400" dirty="0">
                <a:solidFill>
                  <a:srgbClr val="004A8D"/>
                </a:solidFill>
                <a:ea typeface="+mn-ea"/>
                <a:cs typeface="+mn-cs"/>
              </a:rPr>
              <a:t>Προτεινόμενα μέτρα και δράσεις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3" y="1695541"/>
            <a:ext cx="9016591" cy="3317635"/>
          </a:xfrm>
        </p:spPr>
        <p:txBody>
          <a:bodyPr/>
          <a:lstStyle/>
          <a:p>
            <a:pPr marL="930510" lvl="4" indent="-457200">
              <a:lnSpc>
                <a:spcPct val="200000"/>
              </a:lnSpc>
              <a:buFont typeface="+mj-lt"/>
              <a:buAutoNum type="alphaUcPeriod"/>
            </a:pPr>
            <a:r>
              <a:rPr lang="en-US" sz="1800" dirty="0"/>
              <a:t>Advisory committees </a:t>
            </a:r>
            <a:r>
              <a:rPr lang="el-GR" sz="1800" dirty="0"/>
              <a:t>στα τμήματα ΑΕΙ με συμμετοχή εκπροσώπων της αγοράς</a:t>
            </a:r>
          </a:p>
          <a:p>
            <a:pPr marL="930510" lvl="4" indent="-457200">
              <a:lnSpc>
                <a:spcPct val="200000"/>
              </a:lnSpc>
              <a:buFont typeface="+mj-lt"/>
              <a:buAutoNum type="alphaUcPeriod"/>
            </a:pPr>
            <a:r>
              <a:rPr lang="el-GR" sz="2000" dirty="0"/>
              <a:t>Επισκέψεις στις βιομηχανίες</a:t>
            </a:r>
          </a:p>
          <a:p>
            <a:pPr marL="930510" lvl="4" indent="-457200">
              <a:lnSpc>
                <a:spcPct val="200000"/>
              </a:lnSpc>
              <a:buFont typeface="+mj-lt"/>
              <a:buAutoNum type="alphaUcPeriod"/>
            </a:pPr>
            <a:r>
              <a:rPr lang="el-GR" sz="2000" dirty="0"/>
              <a:t>Συνεργασία εργοδοτικών φορέων, πχ του ΣΕΒ με ΑΕΙ (υπάρχει σποραδικά μόνον με ΕΜΠ/ΤΕΕ)</a:t>
            </a:r>
          </a:p>
          <a:p>
            <a:pPr marL="930510" lvl="4" indent="-457200">
              <a:lnSpc>
                <a:spcPct val="200000"/>
              </a:lnSpc>
              <a:buFont typeface="+mj-lt"/>
              <a:buAutoNum type="alphaUcPeriod"/>
            </a:pPr>
            <a:r>
              <a:rPr lang="el-GR" sz="2000" dirty="0"/>
              <a:t>Γνώση των ΑΕΙ για τα θέματα </a:t>
            </a:r>
            <a:r>
              <a:rPr lang="el-GR" sz="2000" b="1" u="sng" dirty="0"/>
              <a:t>εφαρμοσμένης</a:t>
            </a:r>
            <a:r>
              <a:rPr lang="el-GR" sz="2000" dirty="0"/>
              <a:t> έρευνας</a:t>
            </a:r>
            <a:endParaRPr lang="en-US" sz="2000" dirty="0"/>
          </a:p>
          <a:p>
            <a:pPr marL="930510" lvl="4" indent="-457200">
              <a:lnSpc>
                <a:spcPct val="200000"/>
              </a:lnSpc>
              <a:buFont typeface="+mj-lt"/>
              <a:buAutoNum type="alphaUcPeriod"/>
            </a:pPr>
            <a:r>
              <a:rPr lang="en-US" sz="2000" dirty="0"/>
              <a:t>Career days</a:t>
            </a:r>
            <a:r>
              <a:rPr lang="el-GR" sz="2000" dirty="0"/>
              <a:t> εντός των ΑΕΙ</a:t>
            </a:r>
            <a:endParaRPr lang="en-US" sz="2000" dirty="0"/>
          </a:p>
          <a:p>
            <a:pPr marL="930510" lvl="4" indent="-457200">
              <a:lnSpc>
                <a:spcPct val="200000"/>
              </a:lnSpc>
              <a:buFont typeface="+mj-lt"/>
              <a:buAutoNum type="alphaUcPeriod"/>
            </a:pPr>
            <a:r>
              <a:rPr lang="el-GR" sz="1800" dirty="0"/>
              <a:t>Θεσμική συνεργασία ΑΕΙ-αγοράς/βιομηχανίας (αξιοποίηση αριστούχων</a:t>
            </a:r>
            <a:r>
              <a:rPr lang="el-GR" sz="2000" dirty="0"/>
              <a:t>)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4A8D"/>
                </a:solidFill>
              </a:rPr>
              <a:t>20 Ιανουαρίου 2017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004A8D"/>
                </a:solidFill>
              </a:rPr>
              <a:t>Έρευνα. Εφαρμογή στην βιομηχανία</a:t>
            </a:r>
            <a:endParaRPr lang="en-GB" dirty="0">
              <a:solidFill>
                <a:srgbClr val="004A8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D641-33B4-4CC0-A9E3-F51539D887D1}" type="slidenum">
              <a:rPr lang="en-GB" smtClean="0">
                <a:solidFill>
                  <a:srgbClr val="4F4F4F">
                    <a:tint val="75000"/>
                  </a:srgbClr>
                </a:solidFill>
              </a:rPr>
              <a:pPr/>
              <a:t>9</a:t>
            </a:fld>
            <a:endParaRPr lang="en-GB" dirty="0">
              <a:solidFill>
                <a:srgbClr val="4F4F4F">
                  <a:tint val="75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9820" y="1003141"/>
            <a:ext cx="7326556" cy="424472"/>
          </a:xfrm>
        </p:spPr>
        <p:txBody>
          <a:bodyPr/>
          <a:lstStyle/>
          <a:p>
            <a:r>
              <a:rPr lang="el-GR" sz="2000" dirty="0"/>
              <a:t>Μερικές  ιδέες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452320" y="33265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6356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an Powerpoint Template">
  <a:themeElements>
    <a:clrScheme name="Titan">
      <a:dk1>
        <a:srgbClr val="4F4F4F"/>
      </a:dk1>
      <a:lt1>
        <a:sysClr val="window" lastClr="FFFFFF"/>
      </a:lt1>
      <a:dk2>
        <a:srgbClr val="919191"/>
      </a:dk2>
      <a:lt2>
        <a:srgbClr val="CCCCCC"/>
      </a:lt2>
      <a:accent1>
        <a:srgbClr val="004A8D"/>
      </a:accent1>
      <a:accent2>
        <a:srgbClr val="C2CD23"/>
      </a:accent2>
      <a:accent3>
        <a:srgbClr val="E56032"/>
      </a:accent3>
      <a:accent4>
        <a:srgbClr val="4F4F4F"/>
      </a:accent4>
      <a:accent5>
        <a:srgbClr val="8A99A8"/>
      </a:accent5>
      <a:accent6>
        <a:srgbClr val="668FC7"/>
      </a:accent6>
      <a:hlink>
        <a:srgbClr val="004A8D"/>
      </a:hlink>
      <a:folHlink>
        <a:srgbClr val="E56032"/>
      </a:folHlink>
    </a:clrScheme>
    <a:fontScheme name="Tit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447</Words>
  <Application>Microsoft Office PowerPoint</Application>
  <PresentationFormat>Προβολή στην οθόνη (4:3)</PresentationFormat>
  <Paragraphs>84</Paragraphs>
  <Slides>10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10</vt:i4>
      </vt:variant>
    </vt:vector>
  </HeadingPairs>
  <TitlesOfParts>
    <vt:vector size="17" baseType="lpstr">
      <vt:lpstr>Arial</vt:lpstr>
      <vt:lpstr>Calibri</vt:lpstr>
      <vt:lpstr>Marlett</vt:lpstr>
      <vt:lpstr>Symbol</vt:lpstr>
      <vt:lpstr>Times New Roman</vt:lpstr>
      <vt:lpstr>Titan Powerpoint Template</vt:lpstr>
      <vt:lpstr>Custom Design</vt:lpstr>
      <vt:lpstr>Το μετέωρο βήμα της Έρευνας και της Καινοτομίας προς την εφαρμογή και την βιομηχανία</vt:lpstr>
      <vt:lpstr>Περιεχόμενα</vt:lpstr>
      <vt:lpstr>Αναγκαιότητα σύνδεσης Έρευνας και Βιομηχανίας </vt:lpstr>
      <vt:lpstr>Αναγκαιότητα σύνδεσης Έρευνας και Βιομηχανίας </vt:lpstr>
      <vt:lpstr>Δυσκολίες και ευκαιρίες  </vt:lpstr>
      <vt:lpstr>Στοιχεία 2014  </vt:lpstr>
      <vt:lpstr>Παρουσίαση του PowerPoint</vt:lpstr>
      <vt:lpstr>Προγράμματα σπουδών Χημείας (ΕΚΠΑ, Πάτρα, ΘΣΝ, Ιωάννινα) </vt:lpstr>
      <vt:lpstr>Προτεινόμενα μέτρα και δράσεις</vt:lpstr>
      <vt:lpstr>Ευχαριστώ για την προσοχή σας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τσιμεντοβιομηχανία προωθώντας το μοντέλο της κυκλικής οικονομίας συμβάλλει στη βιώσιμη ανάπτυξη</dc:title>
  <dc:creator>Alexandros Katsiamboulas</dc:creator>
  <cp:lastModifiedBy>papad nas</cp:lastModifiedBy>
  <cp:revision>134</cp:revision>
  <cp:lastPrinted>2016-11-16T11:28:31Z</cp:lastPrinted>
  <dcterms:created xsi:type="dcterms:W3CDTF">2016-10-10T14:15:55Z</dcterms:created>
  <dcterms:modified xsi:type="dcterms:W3CDTF">2017-02-06T09:34:00Z</dcterms:modified>
</cp:coreProperties>
</file>