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06666"/>
    <a:srgbClr val="54381C"/>
    <a:srgbClr val="A50021"/>
    <a:srgbClr val="FFFFA3"/>
    <a:srgbClr val="FFB061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23" autoAdjust="0"/>
    <p:restoredTop sz="94652" autoAdjust="0"/>
  </p:normalViewPr>
  <p:slideViewPr>
    <p:cSldViewPr>
      <p:cViewPr>
        <p:scale>
          <a:sx n="80" d="100"/>
          <a:sy n="80" d="100"/>
        </p:scale>
        <p:origin x="-1116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2E922BF-2D29-4568-8F25-5A7235AF337A}" type="datetimeFigureOut">
              <a:rPr lang="el-GR"/>
              <a:pPr>
                <a:defRPr/>
              </a:pPr>
              <a:t>20/1/2017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noProof="0" smtClean="0"/>
              <a:t>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6493B18-DB75-4BB0-942B-F13DFA5EB1E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3803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smtClean="0"/>
          </a:p>
        </p:txBody>
      </p:sp>
      <p:sp>
        <p:nvSpPr>
          <p:cNvPr id="922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92D37D8-86B6-44A9-9D7E-6137C4763C45}" type="slidenum">
              <a:rPr lang="el-GR" altLang="el-GR" smtClean="0"/>
              <a:pPr eaLnBrk="1" hangingPunct="1"/>
              <a:t>1</a:t>
            </a:fld>
            <a:endParaRPr lang="el-GR" alt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C31D1-778D-4EFD-AB74-A3D5483F38FF}" type="slidenum">
              <a:rPr lang="es-ES" altLang="el-GR"/>
              <a:pPr>
                <a:defRPr/>
              </a:pPr>
              <a:t>‹#›</a:t>
            </a:fld>
            <a:endParaRPr lang="es-ES" altLang="el-GR"/>
          </a:p>
        </p:txBody>
      </p:sp>
    </p:spTree>
    <p:extLst>
      <p:ext uri="{BB962C8B-B14F-4D97-AF65-F5344CB8AC3E}">
        <p14:creationId xmlns:p14="http://schemas.microsoft.com/office/powerpoint/2010/main" val="1495458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132D6-4F05-4C9B-8FB0-E281F0C910D3}" type="slidenum">
              <a:rPr lang="es-ES" altLang="el-GR"/>
              <a:pPr>
                <a:defRPr/>
              </a:pPr>
              <a:t>‹#›</a:t>
            </a:fld>
            <a:endParaRPr lang="es-ES" altLang="el-GR"/>
          </a:p>
        </p:txBody>
      </p:sp>
    </p:spTree>
    <p:extLst>
      <p:ext uri="{BB962C8B-B14F-4D97-AF65-F5344CB8AC3E}">
        <p14:creationId xmlns:p14="http://schemas.microsoft.com/office/powerpoint/2010/main" val="3579621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DFF07-C789-40E1-B62E-755E1B836DF0}" type="slidenum">
              <a:rPr lang="es-ES" altLang="el-GR"/>
              <a:pPr>
                <a:defRPr/>
              </a:pPr>
              <a:t>‹#›</a:t>
            </a:fld>
            <a:endParaRPr lang="es-ES" altLang="el-GR"/>
          </a:p>
        </p:txBody>
      </p:sp>
    </p:spTree>
    <p:extLst>
      <p:ext uri="{BB962C8B-B14F-4D97-AF65-F5344CB8AC3E}">
        <p14:creationId xmlns:p14="http://schemas.microsoft.com/office/powerpoint/2010/main" val="2682611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531CA-686A-48AC-996D-02762D706CAB}" type="slidenum">
              <a:rPr lang="es-ES" altLang="el-GR"/>
              <a:pPr>
                <a:defRPr/>
              </a:pPr>
              <a:t>‹#›</a:t>
            </a:fld>
            <a:endParaRPr lang="es-ES" altLang="el-GR"/>
          </a:p>
        </p:txBody>
      </p:sp>
    </p:spTree>
    <p:extLst>
      <p:ext uri="{BB962C8B-B14F-4D97-AF65-F5344CB8AC3E}">
        <p14:creationId xmlns:p14="http://schemas.microsoft.com/office/powerpoint/2010/main" val="306428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5C876-B3E6-4225-8712-540C901A7EE3}" type="slidenum">
              <a:rPr lang="es-ES" altLang="el-GR"/>
              <a:pPr>
                <a:defRPr/>
              </a:pPr>
              <a:t>‹#›</a:t>
            </a:fld>
            <a:endParaRPr lang="es-ES" altLang="el-GR"/>
          </a:p>
        </p:txBody>
      </p:sp>
    </p:spTree>
    <p:extLst>
      <p:ext uri="{BB962C8B-B14F-4D97-AF65-F5344CB8AC3E}">
        <p14:creationId xmlns:p14="http://schemas.microsoft.com/office/powerpoint/2010/main" val="326189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4A2BD-3FB1-4561-8684-B9D95D391433}" type="slidenum">
              <a:rPr lang="es-ES" altLang="el-GR"/>
              <a:pPr>
                <a:defRPr/>
              </a:pPr>
              <a:t>‹#›</a:t>
            </a:fld>
            <a:endParaRPr lang="es-ES" altLang="el-GR"/>
          </a:p>
        </p:txBody>
      </p:sp>
    </p:spTree>
    <p:extLst>
      <p:ext uri="{BB962C8B-B14F-4D97-AF65-F5344CB8AC3E}">
        <p14:creationId xmlns:p14="http://schemas.microsoft.com/office/powerpoint/2010/main" val="925005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15FC6-D9ED-414D-822E-03C20620CDDA}" type="slidenum">
              <a:rPr lang="es-ES" altLang="el-GR"/>
              <a:pPr>
                <a:defRPr/>
              </a:pPr>
              <a:t>‹#›</a:t>
            </a:fld>
            <a:endParaRPr lang="es-ES" altLang="el-GR"/>
          </a:p>
        </p:txBody>
      </p:sp>
    </p:spTree>
    <p:extLst>
      <p:ext uri="{BB962C8B-B14F-4D97-AF65-F5344CB8AC3E}">
        <p14:creationId xmlns:p14="http://schemas.microsoft.com/office/powerpoint/2010/main" val="1195573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F5414-372F-4F11-94BD-9EE77CD65652}" type="slidenum">
              <a:rPr lang="es-ES" altLang="el-GR"/>
              <a:pPr>
                <a:defRPr/>
              </a:pPr>
              <a:t>‹#›</a:t>
            </a:fld>
            <a:endParaRPr lang="es-ES" altLang="el-GR"/>
          </a:p>
        </p:txBody>
      </p:sp>
    </p:spTree>
    <p:extLst>
      <p:ext uri="{BB962C8B-B14F-4D97-AF65-F5344CB8AC3E}">
        <p14:creationId xmlns:p14="http://schemas.microsoft.com/office/powerpoint/2010/main" val="500916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D06E6-BFDE-44E3-B4C4-1FEB0F6EA3A1}" type="slidenum">
              <a:rPr lang="es-ES" altLang="el-GR"/>
              <a:pPr>
                <a:defRPr/>
              </a:pPr>
              <a:t>‹#›</a:t>
            </a:fld>
            <a:endParaRPr lang="es-ES" altLang="el-GR"/>
          </a:p>
        </p:txBody>
      </p:sp>
    </p:spTree>
    <p:extLst>
      <p:ext uri="{BB962C8B-B14F-4D97-AF65-F5344CB8AC3E}">
        <p14:creationId xmlns:p14="http://schemas.microsoft.com/office/powerpoint/2010/main" val="381548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0CD71-507B-488F-B1F6-9FEF3AE4372F}" type="slidenum">
              <a:rPr lang="es-ES" altLang="el-GR"/>
              <a:pPr>
                <a:defRPr/>
              </a:pPr>
              <a:t>‹#›</a:t>
            </a:fld>
            <a:endParaRPr lang="es-ES" altLang="el-GR"/>
          </a:p>
        </p:txBody>
      </p:sp>
    </p:spTree>
    <p:extLst>
      <p:ext uri="{BB962C8B-B14F-4D97-AF65-F5344CB8AC3E}">
        <p14:creationId xmlns:p14="http://schemas.microsoft.com/office/powerpoint/2010/main" val="1610255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CC183-10E4-45CD-B1BB-1B437841E395}" type="slidenum">
              <a:rPr lang="es-ES" altLang="el-GR"/>
              <a:pPr>
                <a:defRPr/>
              </a:pPr>
              <a:t>‹#›</a:t>
            </a:fld>
            <a:endParaRPr lang="es-ES" altLang="el-GR"/>
          </a:p>
        </p:txBody>
      </p:sp>
    </p:spTree>
    <p:extLst>
      <p:ext uri="{BB962C8B-B14F-4D97-AF65-F5344CB8AC3E}">
        <p14:creationId xmlns:p14="http://schemas.microsoft.com/office/powerpoint/2010/main" val="118988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l-GR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l-GR" smtClean="0"/>
              <a:t>Haga clic para modificar el estilo de texto del patrón</a:t>
            </a:r>
          </a:p>
          <a:p>
            <a:pPr lvl="1"/>
            <a:r>
              <a:rPr lang="es-ES" altLang="el-GR" smtClean="0"/>
              <a:t>Segundo nivel</a:t>
            </a:r>
          </a:p>
          <a:p>
            <a:pPr lvl="2"/>
            <a:r>
              <a:rPr lang="es-ES" altLang="el-GR" smtClean="0"/>
              <a:t>Tercer nivel</a:t>
            </a:r>
          </a:p>
          <a:p>
            <a:pPr lvl="3"/>
            <a:r>
              <a:rPr lang="es-ES" altLang="el-GR" smtClean="0"/>
              <a:t>Cuarto nivel</a:t>
            </a:r>
          </a:p>
          <a:p>
            <a:pPr lvl="4"/>
            <a:r>
              <a:rPr lang="es-ES" altLang="el-GR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10189A7-43F6-4520-9331-DCD56B758D74}" type="slidenum">
              <a:rPr lang="es-ES" altLang="el-GR"/>
              <a:pPr>
                <a:defRPr/>
              </a:pPr>
              <a:t>‹#›</a:t>
            </a:fld>
            <a:endParaRPr lang="es-E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hyperlink" Target="http://www.mstr-law.gr/" TargetMode="Externa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Εικόνα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61075"/>
            <a:ext cx="406717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3175" y="2061071"/>
            <a:ext cx="9140825" cy="223202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l-GR" altLang="el-GR" sz="2800" b="1" dirty="0" smtClean="0">
                <a:solidFill>
                  <a:srgbClr val="002060"/>
                </a:solidFill>
                <a:cs typeface="Times New Roman" pitchFamily="18" charset="0"/>
              </a:rPr>
              <a:t>ΕΣΩΤΕΡΙΚΗ ΚΑΙ ΕΞΩΤΕΡΙΚΗ </a:t>
            </a:r>
            <a:r>
              <a:rPr lang="en-US" altLang="el-GR" sz="2800" b="1" dirty="0" smtClean="0">
                <a:solidFill>
                  <a:srgbClr val="002060"/>
                </a:solidFill>
                <a:cs typeface="Times New Roman" pitchFamily="18" charset="0"/>
              </a:rPr>
              <a:t/>
            </a:r>
            <a:br>
              <a:rPr lang="en-US" altLang="el-GR" sz="2800" b="1" dirty="0" smtClean="0">
                <a:solidFill>
                  <a:srgbClr val="002060"/>
                </a:solidFill>
                <a:cs typeface="Times New Roman" pitchFamily="18" charset="0"/>
              </a:rPr>
            </a:br>
            <a:r>
              <a:rPr lang="el-GR" altLang="el-GR" sz="2800" b="1" dirty="0" smtClean="0">
                <a:solidFill>
                  <a:srgbClr val="002060"/>
                </a:solidFill>
                <a:cs typeface="Times New Roman" pitchFamily="18" charset="0"/>
              </a:rPr>
              <a:t>ΝΟΜΙΚΗ ΚΑΤΟΧΥΡΩΣΗ ΤΗΣ ΚΑΙΝΟΤΟΜΙΑΣ</a:t>
            </a:r>
            <a:r>
              <a:rPr lang="el-GR" altLang="el-GR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altLang="el-GR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altLang="el-GR" sz="2800" b="1" i="1" dirty="0" smtClean="0">
                <a:solidFill>
                  <a:srgbClr val="002060"/>
                </a:solidFill>
                <a:cs typeface="Times New Roman" pitchFamily="18" charset="0"/>
              </a:rPr>
              <a:t>(...ΓΙΑ </a:t>
            </a:r>
            <a:r>
              <a:rPr lang="el-GR" altLang="el-GR" sz="2800" b="1" i="1" dirty="0" smtClean="0">
                <a:solidFill>
                  <a:srgbClr val="002060"/>
                </a:solidFill>
                <a:cs typeface="Times New Roman" pitchFamily="18" charset="0"/>
              </a:rPr>
              <a:t>ΝΑ ΜΗΝ ΕΙΝΑΙ ΝΟΜΙΚΑ ΜΕΤΕΩΡΗ)</a:t>
            </a:r>
            <a:endParaRPr lang="es-ES" altLang="el-GR" sz="2800" b="1" dirty="0" smtClean="0">
              <a:solidFill>
                <a:srgbClr val="002060"/>
              </a:solidFill>
            </a:endParaRPr>
          </a:p>
        </p:txBody>
      </p:sp>
      <p:sp>
        <p:nvSpPr>
          <p:cNvPr id="2217" name="Rectangle 169"/>
          <p:cNvSpPr>
            <a:spLocks noChangeArrowheads="1"/>
          </p:cNvSpPr>
          <p:nvPr/>
        </p:nvSpPr>
        <p:spPr bwMode="auto">
          <a:xfrm>
            <a:off x="0" y="4077072"/>
            <a:ext cx="9144000" cy="1368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l-GR" sz="1800" b="1" dirty="0" smtClean="0">
                <a:solidFill>
                  <a:schemeClr val="accent5">
                    <a:lumMod val="25000"/>
                  </a:schemeClr>
                </a:solidFill>
              </a:rPr>
              <a:t>ΝΑΣΟΣ ΜΙΧΕΛΗΣ, ΔΙΚΗΓΟΡΟΣ, </a:t>
            </a:r>
            <a:r>
              <a:rPr lang="en-US" sz="1800" b="1" dirty="0" smtClean="0">
                <a:solidFill>
                  <a:schemeClr val="accent5">
                    <a:lumMod val="25000"/>
                  </a:schemeClr>
                </a:solidFill>
              </a:rPr>
              <a:t>LL</a:t>
            </a:r>
            <a:r>
              <a:rPr lang="el-GR" sz="1800" b="1" dirty="0" smtClean="0">
                <a:solidFill>
                  <a:schemeClr val="accent5">
                    <a:lumMod val="25000"/>
                  </a:schemeClr>
                </a:solidFill>
              </a:rPr>
              <a:t>.</a:t>
            </a:r>
            <a:r>
              <a:rPr lang="en-US" sz="1800" b="1" dirty="0" smtClean="0">
                <a:solidFill>
                  <a:schemeClr val="accent5">
                    <a:lumMod val="25000"/>
                  </a:schemeClr>
                </a:solidFill>
              </a:rPr>
              <a:t>M</a:t>
            </a:r>
            <a:r>
              <a:rPr lang="el-GR" sz="1800" b="1" dirty="0" smtClean="0">
                <a:solidFill>
                  <a:schemeClr val="accent5">
                    <a:lumMod val="25000"/>
                  </a:schemeClr>
                </a:solidFill>
              </a:rPr>
              <a:t>. </a:t>
            </a:r>
            <a:r>
              <a:rPr lang="en-US" sz="1800" b="1" dirty="0" smtClean="0">
                <a:solidFill>
                  <a:schemeClr val="accent5">
                    <a:lumMod val="25000"/>
                  </a:schemeClr>
                </a:solidFill>
              </a:rPr>
              <a:t>MUNICH</a:t>
            </a:r>
            <a:r>
              <a:rPr lang="el-GR" sz="1800" b="1" dirty="0" smtClean="0">
                <a:solidFill>
                  <a:schemeClr val="accent5">
                    <a:lumMod val="25000"/>
                  </a:schemeClr>
                </a:solidFill>
              </a:rPr>
              <a:t>, </a:t>
            </a:r>
          </a:p>
          <a:p>
            <a:pPr>
              <a:defRPr/>
            </a:pPr>
            <a:r>
              <a:rPr lang="el-GR" sz="1800" b="1" dirty="0" smtClean="0">
                <a:solidFill>
                  <a:schemeClr val="accent5">
                    <a:lumMod val="25000"/>
                  </a:schemeClr>
                </a:solidFill>
              </a:rPr>
              <a:t>ΔΙΚΗΓΟΡΙΚΗ </a:t>
            </a:r>
            <a:r>
              <a:rPr lang="el-GR" sz="1800" b="1" dirty="0" smtClean="0">
                <a:solidFill>
                  <a:schemeClr val="accent5">
                    <a:lumMod val="25000"/>
                  </a:schemeClr>
                </a:solidFill>
              </a:rPr>
              <a:t>ΕΤΑΙΡΕΙΑ </a:t>
            </a:r>
            <a:r>
              <a:rPr lang="en-US" sz="1800" b="1" dirty="0" smtClean="0">
                <a:solidFill>
                  <a:schemeClr val="accent5">
                    <a:lumMod val="25000"/>
                  </a:schemeClr>
                </a:solidFill>
              </a:rPr>
              <a:t>MStR </a:t>
            </a:r>
            <a:r>
              <a:rPr lang="en-US" sz="1800" b="1" dirty="0" smtClean="0">
                <a:solidFill>
                  <a:schemeClr val="accent5">
                    <a:lumMod val="25000"/>
                  </a:schemeClr>
                </a:solidFill>
              </a:rPr>
              <a:t>LAW</a:t>
            </a:r>
            <a:r>
              <a:rPr lang="el-GR" sz="1800" b="1" dirty="0" smtClean="0">
                <a:solidFill>
                  <a:schemeClr val="accent5">
                    <a:lumMod val="25000"/>
                  </a:schemeClr>
                </a:solidFill>
              </a:rPr>
              <a:t> - </a:t>
            </a:r>
            <a:r>
              <a:rPr lang="en-US" sz="1800" b="1" u="sng" dirty="0" smtClean="0">
                <a:hlinkClick r:id="rId5"/>
              </a:rPr>
              <a:t>www.mstr-law.gr</a:t>
            </a:r>
            <a:endParaRPr lang="es-ES" altLang="el-GR" sz="1800" b="1" dirty="0" smtClean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endParaRPr lang="el-GR" b="1" dirty="0">
              <a:solidFill>
                <a:schemeClr val="accent1">
                  <a:lumMod val="25000"/>
                </a:schemeClr>
              </a:solidFill>
            </a:endParaRPr>
          </a:p>
          <a:p>
            <a:pPr algn="ctr">
              <a:defRPr/>
            </a:pPr>
            <a:r>
              <a:rPr lang="el-GR" b="1" dirty="0" smtClean="0">
                <a:solidFill>
                  <a:schemeClr val="accent1">
                    <a:lumMod val="25000"/>
                  </a:schemeClr>
                </a:solidFill>
              </a:rPr>
              <a:t>«ΤΟ </a:t>
            </a:r>
            <a:r>
              <a:rPr lang="el-GR" b="1" dirty="0">
                <a:solidFill>
                  <a:schemeClr val="accent1">
                    <a:lumMod val="25000"/>
                  </a:schemeClr>
                </a:solidFill>
              </a:rPr>
              <a:t>ΜΕΤΕΩΡΟ ΒΗΜΑ ΤΗΣ ΕΡΕΥΝΑΣ ΚΑΙ ΤΗΣ ΚΑΙΝΟΤΟΜΙΑΣ</a:t>
            </a:r>
            <a:endParaRPr lang="el-GR" dirty="0">
              <a:solidFill>
                <a:schemeClr val="accent1">
                  <a:lumMod val="25000"/>
                </a:schemeClr>
              </a:solidFill>
            </a:endParaRPr>
          </a:p>
          <a:p>
            <a:pPr algn="ctr">
              <a:defRPr/>
            </a:pPr>
            <a:r>
              <a:rPr lang="el-GR" b="1" dirty="0">
                <a:solidFill>
                  <a:schemeClr val="accent1">
                    <a:lumMod val="25000"/>
                  </a:schemeClr>
                </a:solidFill>
              </a:rPr>
              <a:t>ΠΡΟΣ ΤΗΝ ΕΦΑΡΜΟΓΗ ΚΑΙ ΤΗΝ </a:t>
            </a:r>
            <a:r>
              <a:rPr lang="el-GR" b="1" dirty="0" smtClean="0">
                <a:solidFill>
                  <a:schemeClr val="accent1">
                    <a:lumMod val="25000"/>
                  </a:schemeClr>
                </a:solidFill>
              </a:rPr>
              <a:t>ΒΙΟΜΗΧΑΝΙΑ»</a:t>
            </a:r>
            <a:endParaRPr lang="el-GR" dirty="0">
              <a:solidFill>
                <a:schemeClr val="accent1">
                  <a:lumMod val="25000"/>
                </a:schemeClr>
              </a:solidFill>
            </a:endParaRPr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6021288"/>
            <a:ext cx="1205936" cy="84374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849944" y="6021288"/>
            <a:ext cx="329405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1200" b="1" dirty="0" smtClean="0">
                <a:solidFill>
                  <a:srgbClr val="002060"/>
                </a:solidFill>
              </a:rPr>
              <a:t>Ένωση Ελλήνων Χημικών</a:t>
            </a:r>
          </a:p>
          <a:p>
            <a:r>
              <a:rPr lang="en-US" sz="1200" b="1" dirty="0" smtClean="0">
                <a:solidFill>
                  <a:srgbClr val="002060"/>
                </a:solidFill>
              </a:rPr>
              <a:t>Association of Greek Chemists</a:t>
            </a:r>
          </a:p>
          <a:p>
            <a:endParaRPr lang="en-US" sz="1200" b="1" dirty="0" smtClean="0">
              <a:solidFill>
                <a:srgbClr val="002060"/>
              </a:solidFill>
            </a:endParaRPr>
          </a:p>
          <a:p>
            <a:endParaRPr lang="el-GR" sz="1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61075"/>
            <a:ext cx="406717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l-GR" sz="3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Τυπικά συστήματα προστασίας</a:t>
            </a:r>
          </a:p>
          <a:p>
            <a:r>
              <a:rPr lang="el-GR" sz="3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Προστασία σημάτων (Απεικόνιση)</a:t>
            </a:r>
          </a:p>
          <a:p>
            <a:r>
              <a:rPr lang="el-GR" sz="3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Διπλώματα ευρεσιτεχνίας</a:t>
            </a:r>
            <a:endParaRPr lang="el-GR" sz="36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r>
              <a:rPr lang="el-GR" sz="3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Διπλώματα προστασίας σχεδίων και υποδειγμάτων</a:t>
            </a:r>
            <a:endParaRPr lang="el-GR" sz="36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txBody>
          <a:bodyPr/>
          <a:lstStyle/>
          <a:p>
            <a:r>
              <a:rPr lang="el-GR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ΕΣΩΤΕΡΙΚΗ ΚΑΙ ΕΞΩΤΕΡΙΚΗ </a:t>
            </a:r>
            <a:r>
              <a:rPr lang="en-US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/>
            </a:r>
            <a:br>
              <a:rPr lang="en-US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</a:br>
            <a:r>
              <a:rPr lang="el-GR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ΝΟΜΙΚΗ ΚΑΤΟΧΥΡΩΣΗ ΤΗΣ ΚΑΙΝΟΤΟΜΙΑΣ</a:t>
            </a:r>
            <a:endParaRPr lang="el-GR" sz="3600" dirty="0">
              <a:latin typeface="Calibri" panose="020F0502020204030204" pitchFamily="34" charset="0"/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531CA-686A-48AC-996D-02762D706CAB}" type="slidenum">
              <a:rPr lang="es-ES" altLang="el-GR" smtClean="0"/>
              <a:pPr>
                <a:defRPr/>
              </a:pPr>
              <a:t>10</a:t>
            </a:fld>
            <a:endParaRPr lang="es-ES" altLang="el-GR"/>
          </a:p>
        </p:txBody>
      </p:sp>
    </p:spTree>
    <p:extLst>
      <p:ext uri="{BB962C8B-B14F-4D97-AF65-F5344CB8AC3E}">
        <p14:creationId xmlns:p14="http://schemas.microsoft.com/office/powerpoint/2010/main" val="354166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61075"/>
            <a:ext cx="406717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36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US" sz="36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l-GR" sz="3600" dirty="0" smtClean="0">
                <a:solidFill>
                  <a:srgbClr val="002060"/>
                </a:solidFill>
              </a:rPr>
              <a:t>Σας ευχαριστώ για την προσοχή σας!</a:t>
            </a:r>
            <a:endParaRPr lang="el-GR" sz="3600" dirty="0">
              <a:solidFill>
                <a:srgbClr val="002060"/>
              </a:solidFill>
            </a:endParaRPr>
          </a:p>
        </p:txBody>
      </p:sp>
      <p:sp>
        <p:nvSpPr>
          <p:cNvPr id="4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txBody>
          <a:bodyPr/>
          <a:lstStyle/>
          <a:p>
            <a:r>
              <a:rPr lang="el-GR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ΕΣΩΤΕΡΙΚΗ ΚΑΙ ΕΞΩΤΕΡΙΚΗ </a:t>
            </a:r>
            <a:r>
              <a:rPr lang="en-US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/>
            </a:r>
            <a:br>
              <a:rPr lang="en-US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</a:br>
            <a:r>
              <a:rPr lang="el-GR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ΝΟΜΙΚΗ ΚΑΤΟΧΥΡΩΣΗ ΤΗΣ ΚΑΙΝΟΤΟΜΙΑΣ</a:t>
            </a:r>
            <a:endParaRPr lang="el-GR" sz="3600" dirty="0">
              <a:latin typeface="Calibri" panose="020F0502020204030204" pitchFamily="34" charset="0"/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6021288"/>
            <a:ext cx="1205936" cy="84374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849944" y="6021288"/>
            <a:ext cx="329405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1200" b="1" dirty="0" smtClean="0">
                <a:solidFill>
                  <a:srgbClr val="002060"/>
                </a:solidFill>
              </a:rPr>
              <a:t>Ένωση Ελλήνων Χημικών</a:t>
            </a:r>
          </a:p>
          <a:p>
            <a:r>
              <a:rPr lang="en-US" sz="1200" b="1" dirty="0" smtClean="0">
                <a:solidFill>
                  <a:srgbClr val="002060"/>
                </a:solidFill>
              </a:rPr>
              <a:t>Association of Greek Chemists</a:t>
            </a:r>
          </a:p>
          <a:p>
            <a:endParaRPr lang="en-US" sz="1200" b="1" dirty="0" smtClean="0">
              <a:solidFill>
                <a:srgbClr val="002060"/>
              </a:solidFill>
            </a:endParaRPr>
          </a:p>
          <a:p>
            <a:endParaRPr lang="el-GR" sz="1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98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Θέση περιεχομένου 2"/>
          <p:cNvSpPr>
            <a:spLocks noGrp="1"/>
          </p:cNvSpPr>
          <p:nvPr>
            <p:ph idx="1"/>
          </p:nvPr>
        </p:nvSpPr>
        <p:spPr>
          <a:xfrm>
            <a:off x="395536" y="2060848"/>
            <a:ext cx="8424935" cy="3528392"/>
          </a:xfrm>
        </p:spPr>
        <p:txBody>
          <a:bodyPr anchor="ctr"/>
          <a:lstStyle/>
          <a:p>
            <a:pPr eaLnBrk="1" hangingPunct="1"/>
            <a:r>
              <a:rPr lang="el-GR" altLang="el-GR" sz="360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Η προς τα έσω κατοχύρωση της καινοτομίας</a:t>
            </a:r>
            <a:endParaRPr lang="en-US" altLang="el-GR" sz="3600" dirty="0" smtClean="0">
              <a:solidFill>
                <a:srgbClr val="00206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0" indent="0" eaLnBrk="1" hangingPunct="1">
              <a:buNone/>
            </a:pPr>
            <a:endParaRPr lang="el-GR" altLang="el-GR" sz="3600" dirty="0" smtClean="0">
              <a:solidFill>
                <a:srgbClr val="00206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eaLnBrk="1" hangingPunct="1"/>
            <a:r>
              <a:rPr lang="el-GR" altLang="el-GR" sz="360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Ένταξη σε εταιρικό σχήμα ή σε σύμβαση</a:t>
            </a:r>
          </a:p>
        </p:txBody>
      </p:sp>
      <p:pic>
        <p:nvPicPr>
          <p:cNvPr id="4100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61075"/>
            <a:ext cx="406717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txBody>
          <a:bodyPr/>
          <a:lstStyle/>
          <a:p>
            <a:r>
              <a:rPr lang="el-GR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ΕΣΩΤΕΡΙΚΗ ΚΑΙ ΕΞΩΤΕΡΙΚΗ </a:t>
            </a:r>
            <a:r>
              <a:rPr lang="en-US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/>
            </a:r>
            <a:br>
              <a:rPr lang="en-US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</a:br>
            <a:r>
              <a:rPr lang="el-GR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ΝΟΜΙΚΗ ΚΑΤΟΧΥΡΩΣΗ ΤΗΣ ΚΑΙΝΟΤΟΜΙΑΣ</a:t>
            </a:r>
            <a:endParaRPr lang="el-GR" sz="3600" dirty="0">
              <a:latin typeface="Calibri" panose="020F0502020204030204" pitchFamily="34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531CA-686A-48AC-996D-02762D706CAB}" type="slidenum">
              <a:rPr lang="es-ES" altLang="el-GR" b="1" smtClean="0">
                <a:solidFill>
                  <a:srgbClr val="002060"/>
                </a:solidFill>
              </a:rPr>
              <a:pPr>
                <a:defRPr/>
              </a:pPr>
              <a:t>2</a:t>
            </a:fld>
            <a:endParaRPr lang="es-ES" altLang="el-GR" b="1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Εικόνα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61075"/>
            <a:ext cx="406717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844824"/>
            <a:ext cx="8208912" cy="4536926"/>
          </a:xfrm>
        </p:spPr>
        <p:txBody>
          <a:bodyPr anchor="ctr"/>
          <a:lstStyle/>
          <a:p>
            <a:pPr eaLnBrk="1" hangingPunct="1"/>
            <a:r>
              <a:rPr lang="el-GR" altLang="el-GR" sz="3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Καταμερισμός συμμετοχής στην καινοτόμο ιδέα</a:t>
            </a:r>
          </a:p>
          <a:p>
            <a:pPr marL="0" indent="0" eaLnBrk="1" hangingPunct="1">
              <a:buNone/>
            </a:pPr>
            <a:endParaRPr lang="el-GR" altLang="el-GR" sz="36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el-GR" altLang="el-GR" sz="3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Πρέπει να προηγείται η εσωτερική κατοχύρωση από την εξωτερική κατοχύρωση</a:t>
            </a:r>
          </a:p>
          <a:p>
            <a:pPr marL="0" indent="0" eaLnBrk="1" hangingPunct="1">
              <a:buNone/>
            </a:pPr>
            <a:endParaRPr lang="el-GR" altLang="el-GR" sz="36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txBody>
          <a:bodyPr/>
          <a:lstStyle/>
          <a:p>
            <a:r>
              <a:rPr lang="el-GR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ΕΣΩΤΕΡΙΚΗ ΚΑΙ ΕΞΩΤΕΡΙΚΗ </a:t>
            </a:r>
            <a:r>
              <a:rPr lang="en-US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/>
            </a:r>
            <a:br>
              <a:rPr lang="en-US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</a:br>
            <a:r>
              <a:rPr lang="el-GR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ΝΟΜΙΚΗ ΚΑΤΟΧΥΡΩΣΗ ΤΗΣ ΚΑΙΝΟΤΟΜΙΑΣ</a:t>
            </a:r>
            <a:endParaRPr lang="el-GR" sz="3600" dirty="0">
              <a:latin typeface="Calibri" panose="020F0502020204030204" pitchFamily="34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531CA-686A-48AC-996D-02762D706CAB}" type="slidenum">
              <a:rPr lang="es-ES" altLang="el-GR" b="1" smtClean="0">
                <a:solidFill>
                  <a:srgbClr val="002060"/>
                </a:solidFill>
              </a:rPr>
              <a:pPr>
                <a:defRPr/>
              </a:pPr>
              <a:t>3</a:t>
            </a:fld>
            <a:endParaRPr lang="es-ES" altLang="el-G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61075"/>
            <a:ext cx="406717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916833"/>
            <a:ext cx="8424936" cy="4536356"/>
          </a:xfrm>
        </p:spPr>
        <p:txBody>
          <a:bodyPr anchor="ctr"/>
          <a:lstStyle/>
          <a:p>
            <a:pPr eaLnBrk="1" hangingPunct="1"/>
            <a:r>
              <a:rPr lang="el-GR" altLang="el-GR" sz="3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Ίδρυση </a:t>
            </a:r>
            <a:r>
              <a:rPr lang="en-US" altLang="el-GR" sz="3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Start</a:t>
            </a:r>
            <a:r>
              <a:rPr lang="el-GR" altLang="el-GR" sz="3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-</a:t>
            </a:r>
            <a:r>
              <a:rPr lang="en-US" altLang="el-GR" sz="3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Up </a:t>
            </a:r>
            <a:r>
              <a:rPr lang="el-GR" altLang="el-GR" sz="3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εταιρείας και παράλληλη υπογραφή </a:t>
            </a:r>
            <a:r>
              <a:rPr lang="el-GR" altLang="el-GR" sz="36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εξωκαταστατικής</a:t>
            </a:r>
            <a:r>
              <a:rPr lang="el-GR" altLang="el-GR" sz="3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συμφωνίας</a:t>
            </a:r>
          </a:p>
          <a:p>
            <a:pPr marL="0" indent="0" eaLnBrk="1" hangingPunct="1">
              <a:buNone/>
            </a:pPr>
            <a:endParaRPr lang="el-GR" altLang="el-GR" sz="36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el-GR" altLang="el-GR" sz="3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Στάθμιση πλεονεκτημάτων και μειονεκτημάτων για την επιλογή της κατάλληλης εταιρικής μορφής</a:t>
            </a:r>
            <a:endParaRPr lang="el-GR" altLang="el-GR" sz="36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txBody>
          <a:bodyPr/>
          <a:lstStyle/>
          <a:p>
            <a:r>
              <a:rPr lang="el-GR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ΕΣΩΤΕΡΙΚΗ ΚΑΙ ΕΞΩΤΕΡΙΚΗ </a:t>
            </a:r>
            <a:r>
              <a:rPr lang="en-US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/>
            </a:r>
            <a:br>
              <a:rPr lang="en-US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</a:br>
            <a:r>
              <a:rPr lang="el-GR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ΝΟΜΙΚΗ ΚΑΤΟΧΥΡΩΣΗ ΤΗΣ ΚΑΙΝΟΤΟΜΙΑΣ</a:t>
            </a:r>
            <a:endParaRPr lang="el-GR" sz="3600" dirty="0">
              <a:latin typeface="Calibri" panose="020F0502020204030204" pitchFamily="34" charset="0"/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531CA-686A-48AC-996D-02762D706CAB}" type="slidenum">
              <a:rPr lang="es-ES" altLang="el-GR" b="1" smtClean="0">
                <a:solidFill>
                  <a:srgbClr val="002060"/>
                </a:solidFill>
              </a:rPr>
              <a:pPr>
                <a:defRPr/>
              </a:pPr>
              <a:t>4</a:t>
            </a:fld>
            <a:endParaRPr lang="es-ES" altLang="el-G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61075"/>
            <a:ext cx="406717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l-GR" sz="3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Ρύθμιση με συμβάσεις των σχέσεων με εξωτερικούς και εσωτερικούς συνεργάτες</a:t>
            </a:r>
          </a:p>
          <a:p>
            <a:r>
              <a:rPr lang="el-GR" sz="3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Ρήτρα εμπιστευτικότητας</a:t>
            </a:r>
          </a:p>
          <a:p>
            <a:r>
              <a:rPr lang="el-GR" sz="3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Ποινικές Ρήτρες</a:t>
            </a:r>
          </a:p>
          <a:p>
            <a:r>
              <a:rPr lang="el-GR" sz="3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Ρήτρα μη ανταγωνισμού</a:t>
            </a:r>
            <a:endParaRPr lang="el-GR" sz="36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txBody>
          <a:bodyPr/>
          <a:lstStyle/>
          <a:p>
            <a:r>
              <a:rPr lang="el-GR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ΕΣΩΤΕΡΙΚΗ ΚΑΙ ΕΞΩΤΕΡΙΚΗ </a:t>
            </a:r>
            <a:r>
              <a:rPr lang="en-US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/>
            </a:r>
            <a:br>
              <a:rPr lang="en-US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</a:br>
            <a:r>
              <a:rPr lang="el-GR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ΝΟΜΙΚΗ ΚΑΤΟΧΥΡΩΣΗ ΤΗΣ ΚΑΙΝΟΤΟΜΙΑΣ</a:t>
            </a:r>
            <a:endParaRPr lang="el-GR" sz="3600" dirty="0">
              <a:latin typeface="Calibri" panose="020F0502020204030204" pitchFamily="34" charset="0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531CA-686A-48AC-996D-02762D706CAB}" type="slidenum">
              <a:rPr lang="es-ES" altLang="el-GR" b="1" smtClean="0">
                <a:solidFill>
                  <a:srgbClr val="002060"/>
                </a:solidFill>
              </a:rPr>
              <a:pPr>
                <a:defRPr/>
              </a:pPr>
              <a:t>5</a:t>
            </a:fld>
            <a:endParaRPr lang="es-ES" altLang="el-GR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7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61075"/>
            <a:ext cx="406717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Θέση περιεχομένου 2"/>
          <p:cNvSpPr>
            <a:spLocks noGrp="1"/>
          </p:cNvSpPr>
          <p:nvPr>
            <p:ph idx="1"/>
          </p:nvPr>
        </p:nvSpPr>
        <p:spPr>
          <a:xfrm>
            <a:off x="323528" y="1916113"/>
            <a:ext cx="8424936" cy="4537075"/>
          </a:xfrm>
        </p:spPr>
        <p:txBody>
          <a:bodyPr anchor="ctr"/>
          <a:lstStyle/>
          <a:p>
            <a:pPr eaLnBrk="1" hangingPunct="1"/>
            <a:r>
              <a:rPr lang="el-GR" altLang="el-GR" sz="3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Η προς τα έξω κατοχύρωση της καινοτομίας</a:t>
            </a:r>
          </a:p>
          <a:p>
            <a:pPr marL="0" indent="0" eaLnBrk="1" hangingPunct="1">
              <a:buNone/>
            </a:pPr>
            <a:endParaRPr lang="el-GR" altLang="el-GR" sz="36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el-GR" altLang="el-GR" sz="3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Το δίκαιο της διανοητικής ιδιοκτησίας προστατεύει καινοτόμες και πρωτότυπες ιδέες οι οποίες πρέπει να αποτυπώνονται σε ένα μέσο. </a:t>
            </a:r>
          </a:p>
          <a:p>
            <a:pPr eaLnBrk="1" hangingPunct="1"/>
            <a:endParaRPr lang="el-GR" altLang="el-GR" sz="36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txBody>
          <a:bodyPr/>
          <a:lstStyle/>
          <a:p>
            <a:r>
              <a:rPr lang="el-GR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ΕΣΩΤΕΡΙΚΗ ΚΑΙ ΕΞΩΤΕΡΙΚΗ </a:t>
            </a:r>
            <a:r>
              <a:rPr lang="en-US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/>
            </a:r>
            <a:br>
              <a:rPr lang="en-US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</a:br>
            <a:r>
              <a:rPr lang="el-GR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ΝΟΜΙΚΗ ΚΑΤΟΧΥΡΩΣΗ ΤΗΣ ΚΑΙΝΟΤΟΜΙΑΣ</a:t>
            </a:r>
            <a:endParaRPr lang="el-GR" sz="3600" dirty="0">
              <a:latin typeface="Calibri" panose="020F0502020204030204" pitchFamily="34" charset="0"/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531CA-686A-48AC-996D-02762D706CAB}" type="slidenum">
              <a:rPr lang="es-ES" altLang="el-GR" b="1" smtClean="0">
                <a:solidFill>
                  <a:srgbClr val="002060"/>
                </a:solidFill>
              </a:rPr>
              <a:pPr>
                <a:defRPr/>
              </a:pPr>
              <a:t>6</a:t>
            </a:fld>
            <a:endParaRPr lang="es-ES" altLang="el-GR" b="1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61075"/>
            <a:ext cx="406717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1744216"/>
            <a:ext cx="8856984" cy="4565104"/>
          </a:xfrm>
        </p:spPr>
        <p:txBody>
          <a:bodyPr anchor="ctr"/>
          <a:lstStyle/>
          <a:p>
            <a:r>
              <a:rPr lang="el-GR" sz="3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Προστασία με τυπικά συστήματα</a:t>
            </a:r>
          </a:p>
          <a:p>
            <a:r>
              <a:rPr lang="el-GR" sz="3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Προστασία βάση του δικαίου της πνευματικής ιδιοκτησίας</a:t>
            </a:r>
          </a:p>
          <a:p>
            <a:r>
              <a:rPr lang="el-GR" sz="3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Προστασία βάσει των γενικών διατάξεων του δικαίου</a:t>
            </a:r>
          </a:p>
          <a:p>
            <a:r>
              <a:rPr lang="el-GR" sz="3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Προστασία βάσει των διατάξεων περί αθέμιτου ανταγωνισμού</a:t>
            </a:r>
          </a:p>
        </p:txBody>
      </p:sp>
      <p:sp>
        <p:nvSpPr>
          <p:cNvPr id="4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txBody>
          <a:bodyPr/>
          <a:lstStyle/>
          <a:p>
            <a:r>
              <a:rPr lang="el-GR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ΕΣΩΤΕΡΙΚΗ ΚΑΙ ΕΞΩΤΕΡΙΚΗ </a:t>
            </a:r>
            <a:r>
              <a:rPr lang="en-US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/>
            </a:r>
            <a:br>
              <a:rPr lang="en-US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</a:br>
            <a:r>
              <a:rPr lang="el-GR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ΝΟΜΙΚΗ ΚΑΤΟΧΥΡΩΣΗ ΤΗΣ ΚΑΙΝΟΤΟΜΙΑΣ</a:t>
            </a:r>
            <a:endParaRPr lang="el-GR" sz="3600" dirty="0">
              <a:latin typeface="Calibri" panose="020F0502020204030204" pitchFamily="34" charset="0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531CA-686A-48AC-996D-02762D706CAB}" type="slidenum">
              <a:rPr lang="es-ES" altLang="el-GR" b="1" smtClean="0">
                <a:solidFill>
                  <a:srgbClr val="002060"/>
                </a:solidFill>
              </a:rPr>
              <a:pPr>
                <a:defRPr/>
              </a:pPr>
              <a:t>7</a:t>
            </a:fld>
            <a:endParaRPr lang="es-ES" altLang="el-GR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04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61075"/>
            <a:ext cx="406717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l-GR" sz="3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Προστασία προγραμμάτων ηλεκτρονικών υπολογιστών</a:t>
            </a:r>
          </a:p>
          <a:p>
            <a:r>
              <a:rPr lang="el-GR" sz="3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Προστασία βάσεων δεδομένων</a:t>
            </a:r>
          </a:p>
          <a:p>
            <a:r>
              <a:rPr lang="el-GR" sz="3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Κυρώσεις αστικού, διοικητικού και ποινικού δικαίου</a:t>
            </a:r>
            <a:endParaRPr lang="el-GR" sz="36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txBody>
          <a:bodyPr/>
          <a:lstStyle/>
          <a:p>
            <a:r>
              <a:rPr lang="el-GR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ΕΣΩΤΕΡΙΚΗ ΚΑΙ ΕΞΩΤΕΡΙΚΗ </a:t>
            </a:r>
            <a:r>
              <a:rPr lang="en-US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/>
            </a:r>
            <a:br>
              <a:rPr lang="en-US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</a:br>
            <a:r>
              <a:rPr lang="el-GR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ΝΟΜΙΚΗ ΚΑΤΟΧΥΡΩΣΗ ΤΗΣ ΚΑΙΝΟΤΟΜΙΑΣ</a:t>
            </a:r>
            <a:endParaRPr lang="el-GR" sz="3600" dirty="0">
              <a:latin typeface="Calibri" panose="020F0502020204030204" pitchFamily="34" charset="0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531CA-686A-48AC-996D-02762D706CAB}" type="slidenum">
              <a:rPr lang="es-ES" altLang="el-GR" b="1" smtClean="0">
                <a:solidFill>
                  <a:srgbClr val="002060"/>
                </a:solidFill>
              </a:rPr>
              <a:pPr>
                <a:defRPr/>
              </a:pPr>
              <a:t>8</a:t>
            </a:fld>
            <a:endParaRPr lang="es-ES" altLang="el-GR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36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61075"/>
            <a:ext cx="406717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l-GR" sz="3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Απόδειξη της πατρότητας και της χρονικής προτεραιότητας του δημιουργήματος με κατάθεσή του ενώπιον συμβολαιογράφου.</a:t>
            </a:r>
          </a:p>
          <a:p>
            <a:pPr marL="0" indent="0">
              <a:buNone/>
            </a:pPr>
            <a:endParaRPr lang="el-GR" sz="36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r>
              <a:rPr lang="el-GR" sz="3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Εμπορικά Απόρρητα / Μυστικά</a:t>
            </a:r>
          </a:p>
        </p:txBody>
      </p:sp>
      <p:sp>
        <p:nvSpPr>
          <p:cNvPr id="4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txBody>
          <a:bodyPr/>
          <a:lstStyle/>
          <a:p>
            <a:r>
              <a:rPr lang="el-GR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ΕΣΩΤΕΡΙΚΗ ΚΑΙ ΕΞΩΤΕΡΙΚΗ </a:t>
            </a:r>
            <a:r>
              <a:rPr lang="en-US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/>
            </a:r>
            <a:br>
              <a:rPr lang="en-US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</a:br>
            <a:r>
              <a:rPr lang="el-GR" altLang="el-GR" sz="3600" b="1" kern="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ΝΟΜΙΚΗ ΚΑΤΟΧΥΡΩΣΗ ΤΗΣ ΚΑΙΝΟΤΟΜΙΑΣ</a:t>
            </a:r>
            <a:endParaRPr lang="el-GR" sz="3600" dirty="0">
              <a:latin typeface="Calibri" panose="020F0502020204030204" pitchFamily="34" charset="0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531CA-686A-48AC-996D-02762D706CAB}" type="slidenum">
              <a:rPr lang="es-ES" altLang="el-GR" smtClean="0"/>
              <a:pPr>
                <a:defRPr/>
              </a:pPr>
              <a:t>9</a:t>
            </a:fld>
            <a:endParaRPr lang="es-ES" altLang="el-GR"/>
          </a:p>
        </p:txBody>
      </p:sp>
    </p:spTree>
    <p:extLst>
      <p:ext uri="{BB962C8B-B14F-4D97-AF65-F5344CB8AC3E}">
        <p14:creationId xmlns:p14="http://schemas.microsoft.com/office/powerpoint/2010/main" val="192816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9544</TotalTime>
  <Words>263</Words>
  <Application>Microsoft Office PowerPoint</Application>
  <PresentationFormat>Προβολή στην οθόνη (4:3)</PresentationFormat>
  <Paragraphs>63</Paragraphs>
  <Slides>11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Diseño predeterminado</vt:lpstr>
      <vt:lpstr>ΕΣΩΤΕΡΙΚΗ ΚΑΙ ΕΞΩΤΕΡΙΚΗ  ΝΟΜΙΚΗ ΚΑΤΟΧΥΡΩΣΗ ΤΗΣ ΚΑΙΝΟΤΟΜΙΑΣ (...ΓΙΑ ΝΑ ΜΗΝ ΕΙΝΑΙ ΝΟΜΙΚΑ ΜΕΤΕΩΡΗ)</vt:lpstr>
      <vt:lpstr>ΕΣΩΤΕΡΙΚΗ ΚΑΙ ΕΞΩΤΕΡΙΚΗ  ΝΟΜΙΚΗ ΚΑΤΟΧΥΡΩΣΗ ΤΗΣ ΚΑΙΝΟΤΟΜΙΑΣ</vt:lpstr>
      <vt:lpstr>ΕΣΩΤΕΡΙΚΗ ΚΑΙ ΕΞΩΤΕΡΙΚΗ  ΝΟΜΙΚΗ ΚΑΤΟΧΥΡΩΣΗ ΤΗΣ ΚΑΙΝΟΤΟΜΙΑΣ</vt:lpstr>
      <vt:lpstr>ΕΣΩΤΕΡΙΚΗ ΚΑΙ ΕΞΩΤΕΡΙΚΗ  ΝΟΜΙΚΗ ΚΑΤΟΧΥΡΩΣΗ ΤΗΣ ΚΑΙΝΟΤΟΜΙΑΣ</vt:lpstr>
      <vt:lpstr>ΕΣΩΤΕΡΙΚΗ ΚΑΙ ΕΞΩΤΕΡΙΚΗ  ΝΟΜΙΚΗ ΚΑΤΟΧΥΡΩΣΗ ΤΗΣ ΚΑΙΝΟΤΟΜΙΑΣ</vt:lpstr>
      <vt:lpstr>ΕΣΩΤΕΡΙΚΗ ΚΑΙ ΕΞΩΤΕΡΙΚΗ  ΝΟΜΙΚΗ ΚΑΤΟΧΥΡΩΣΗ ΤΗΣ ΚΑΙΝΟΤΟΜΙΑΣ</vt:lpstr>
      <vt:lpstr>ΕΣΩΤΕΡΙΚΗ ΚΑΙ ΕΞΩΤΕΡΙΚΗ  ΝΟΜΙΚΗ ΚΑΤΟΧΥΡΩΣΗ ΤΗΣ ΚΑΙΝΟΤΟΜΙΑΣ</vt:lpstr>
      <vt:lpstr>ΕΣΩΤΕΡΙΚΗ ΚΑΙ ΕΞΩΤΕΡΙΚΗ  ΝΟΜΙΚΗ ΚΑΤΟΧΥΡΩΣΗ ΤΗΣ ΚΑΙΝΟΤΟΜΙΑΣ</vt:lpstr>
      <vt:lpstr>ΕΣΩΤΕΡΙΚΗ ΚΑΙ ΕΞΩΤΕΡΙΚΗ  ΝΟΜΙΚΗ ΚΑΤΟΧΥΡΩΣΗ ΤΗΣ ΚΑΙΝΟΤΟΜΙΑΣ</vt:lpstr>
      <vt:lpstr>ΕΣΩΤΕΡΙΚΗ ΚΑΙ ΕΞΩΤΕΡΙΚΗ  ΝΟΜΙΚΗ ΚΑΤΟΧΥΡΩΣΗ ΤΗΣ ΚΑΙΝΟΤΟΜΙΑΣ</vt:lpstr>
      <vt:lpstr>ΕΣΩΤΕΡΙΚΗ ΚΑΙ ΕΞΩΤΕΡΙΚΗ  ΝΟΜΙΚΗ ΚΑΤΟΧΥΡΩΣΗ ΤΗΣ ΚΑΙΝΟΤΟΜΙΑΣ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Eva Frantzeskaki</dc:creator>
  <cp:lastModifiedBy>Eva</cp:lastModifiedBy>
  <cp:revision>891</cp:revision>
  <dcterms:created xsi:type="dcterms:W3CDTF">2010-05-23T14:28:12Z</dcterms:created>
  <dcterms:modified xsi:type="dcterms:W3CDTF">2017-01-20T14:30:44Z</dcterms:modified>
</cp:coreProperties>
</file>