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62" r:id="rId5"/>
    <p:sldId id="263" r:id="rId6"/>
    <p:sldId id="259" r:id="rId7"/>
    <p:sldId id="260" r:id="rId8"/>
    <p:sldId id="257"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0588" autoAdjust="0"/>
  </p:normalViewPr>
  <p:slideViewPr>
    <p:cSldViewPr>
      <p:cViewPr varScale="1">
        <p:scale>
          <a:sx n="78" d="100"/>
          <a:sy n="78" d="100"/>
        </p:scale>
        <p:origin x="-9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6"/>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B723F91-4F12-48DF-94AE-B699140AB16F}" type="datetimeFigureOut">
              <a:rPr lang="el-GR" smtClean="0"/>
              <a:t>14/12/2020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D0091E-B363-4F28-8933-99BDF43E81AF}" type="slidenum">
              <a:rPr lang="el-GR" smtClean="0"/>
              <a:t>‹#›</a:t>
            </a:fld>
            <a:endParaRPr lang="el-GR"/>
          </a:p>
        </p:txBody>
      </p:sp>
    </p:spTree>
    <p:extLst>
      <p:ext uri="{BB962C8B-B14F-4D97-AF65-F5344CB8AC3E}">
        <p14:creationId xmlns:p14="http://schemas.microsoft.com/office/powerpoint/2010/main" val="2468830241"/>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B723F91-4F12-48DF-94AE-B699140AB16F}" type="datetimeFigureOut">
              <a:rPr lang="el-GR" smtClean="0"/>
              <a:t>14/12/2020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D0091E-B363-4F28-8933-99BDF43E81AF}" type="slidenum">
              <a:rPr lang="el-GR" smtClean="0"/>
              <a:t>‹#›</a:t>
            </a:fld>
            <a:endParaRPr lang="el-GR"/>
          </a:p>
        </p:txBody>
      </p:sp>
    </p:spTree>
    <p:extLst>
      <p:ext uri="{BB962C8B-B14F-4D97-AF65-F5344CB8AC3E}">
        <p14:creationId xmlns:p14="http://schemas.microsoft.com/office/powerpoint/2010/main" val="647311387"/>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4972049" y="366713"/>
            <a:ext cx="1543051" cy="780097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42901" y="366713"/>
            <a:ext cx="4476751" cy="780097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B723F91-4F12-48DF-94AE-B699140AB16F}" type="datetimeFigureOut">
              <a:rPr lang="el-GR" smtClean="0"/>
              <a:t>14/12/2020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D0091E-B363-4F28-8933-99BDF43E81AF}" type="slidenum">
              <a:rPr lang="el-GR" smtClean="0"/>
              <a:t>‹#›</a:t>
            </a:fld>
            <a:endParaRPr lang="el-GR"/>
          </a:p>
        </p:txBody>
      </p:sp>
    </p:spTree>
    <p:extLst>
      <p:ext uri="{BB962C8B-B14F-4D97-AF65-F5344CB8AC3E}">
        <p14:creationId xmlns:p14="http://schemas.microsoft.com/office/powerpoint/2010/main" val="1177603820"/>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B723F91-4F12-48DF-94AE-B699140AB16F}" type="datetimeFigureOut">
              <a:rPr lang="el-GR" smtClean="0"/>
              <a:t>14/12/2020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D0091E-B363-4F28-8933-99BDF43E81AF}" type="slidenum">
              <a:rPr lang="el-GR" smtClean="0"/>
              <a:t>‹#›</a:t>
            </a:fld>
            <a:endParaRPr lang="el-GR"/>
          </a:p>
        </p:txBody>
      </p:sp>
    </p:spTree>
    <p:extLst>
      <p:ext uri="{BB962C8B-B14F-4D97-AF65-F5344CB8AC3E}">
        <p14:creationId xmlns:p14="http://schemas.microsoft.com/office/powerpoint/2010/main" val="3865302669"/>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B723F91-4F12-48DF-94AE-B699140AB16F}" type="datetimeFigureOut">
              <a:rPr lang="el-GR" smtClean="0"/>
              <a:t>14/12/2020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D0091E-B363-4F28-8933-99BDF43E81AF}" type="slidenum">
              <a:rPr lang="el-GR" smtClean="0"/>
              <a:t>‹#›</a:t>
            </a:fld>
            <a:endParaRPr lang="el-GR"/>
          </a:p>
        </p:txBody>
      </p:sp>
    </p:spTree>
    <p:extLst>
      <p:ext uri="{BB962C8B-B14F-4D97-AF65-F5344CB8AC3E}">
        <p14:creationId xmlns:p14="http://schemas.microsoft.com/office/powerpoint/2010/main" val="2200860569"/>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B723F91-4F12-48DF-94AE-B699140AB16F}" type="datetimeFigureOut">
              <a:rPr lang="el-GR" smtClean="0"/>
              <a:t>14/12/2020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D0091E-B363-4F28-8933-99BDF43E81AF}" type="slidenum">
              <a:rPr lang="el-GR" smtClean="0"/>
              <a:t>‹#›</a:t>
            </a:fld>
            <a:endParaRPr lang="el-GR"/>
          </a:p>
        </p:txBody>
      </p:sp>
    </p:spTree>
    <p:extLst>
      <p:ext uri="{BB962C8B-B14F-4D97-AF65-F5344CB8AC3E}">
        <p14:creationId xmlns:p14="http://schemas.microsoft.com/office/powerpoint/2010/main" val="4045486090"/>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B723F91-4F12-48DF-94AE-B699140AB16F}" type="datetimeFigureOut">
              <a:rPr lang="el-GR" smtClean="0"/>
              <a:t>14/12/2020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7D0091E-B363-4F28-8933-99BDF43E81AF}" type="slidenum">
              <a:rPr lang="el-GR" smtClean="0"/>
              <a:t>‹#›</a:t>
            </a:fld>
            <a:endParaRPr lang="el-GR"/>
          </a:p>
        </p:txBody>
      </p:sp>
    </p:spTree>
    <p:extLst>
      <p:ext uri="{BB962C8B-B14F-4D97-AF65-F5344CB8AC3E}">
        <p14:creationId xmlns:p14="http://schemas.microsoft.com/office/powerpoint/2010/main" val="941995898"/>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B723F91-4F12-48DF-94AE-B699140AB16F}" type="datetimeFigureOut">
              <a:rPr lang="el-GR" smtClean="0"/>
              <a:t>14/12/2020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7D0091E-B363-4F28-8933-99BDF43E81AF}" type="slidenum">
              <a:rPr lang="el-GR" smtClean="0"/>
              <a:t>‹#›</a:t>
            </a:fld>
            <a:endParaRPr lang="el-GR"/>
          </a:p>
        </p:txBody>
      </p:sp>
    </p:spTree>
    <p:extLst>
      <p:ext uri="{BB962C8B-B14F-4D97-AF65-F5344CB8AC3E}">
        <p14:creationId xmlns:p14="http://schemas.microsoft.com/office/powerpoint/2010/main" val="234052787"/>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B723F91-4F12-48DF-94AE-B699140AB16F}" type="datetimeFigureOut">
              <a:rPr lang="el-GR" smtClean="0"/>
              <a:t>14/12/2020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7D0091E-B363-4F28-8933-99BDF43E81AF}" type="slidenum">
              <a:rPr lang="el-GR" smtClean="0"/>
              <a:t>‹#›</a:t>
            </a:fld>
            <a:endParaRPr lang="el-GR"/>
          </a:p>
        </p:txBody>
      </p:sp>
    </p:spTree>
    <p:extLst>
      <p:ext uri="{BB962C8B-B14F-4D97-AF65-F5344CB8AC3E}">
        <p14:creationId xmlns:p14="http://schemas.microsoft.com/office/powerpoint/2010/main" val="2672783832"/>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1"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B723F91-4F12-48DF-94AE-B699140AB16F}" type="datetimeFigureOut">
              <a:rPr lang="el-GR" smtClean="0"/>
              <a:t>14/12/2020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D0091E-B363-4F28-8933-99BDF43E81AF}" type="slidenum">
              <a:rPr lang="el-GR" smtClean="0"/>
              <a:t>‹#›</a:t>
            </a:fld>
            <a:endParaRPr lang="el-GR"/>
          </a:p>
        </p:txBody>
      </p:sp>
    </p:spTree>
    <p:extLst>
      <p:ext uri="{BB962C8B-B14F-4D97-AF65-F5344CB8AC3E}">
        <p14:creationId xmlns:p14="http://schemas.microsoft.com/office/powerpoint/2010/main" val="441441425"/>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1"/>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B723F91-4F12-48DF-94AE-B699140AB16F}" type="datetimeFigureOut">
              <a:rPr lang="el-GR" smtClean="0"/>
              <a:t>14/12/2020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D0091E-B363-4F28-8933-99BDF43E81AF}" type="slidenum">
              <a:rPr lang="el-GR" smtClean="0"/>
              <a:t>‹#›</a:t>
            </a:fld>
            <a:endParaRPr lang="el-GR"/>
          </a:p>
        </p:txBody>
      </p:sp>
    </p:spTree>
    <p:extLst>
      <p:ext uri="{BB962C8B-B14F-4D97-AF65-F5344CB8AC3E}">
        <p14:creationId xmlns:p14="http://schemas.microsoft.com/office/powerpoint/2010/main" val="2710890165"/>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23F91-4F12-48DF-94AE-B699140AB16F}" type="datetimeFigureOut">
              <a:rPr lang="el-GR" smtClean="0"/>
              <a:t>14/12/2020</a:t>
            </a:fld>
            <a:endParaRPr lang="el-GR"/>
          </a:p>
        </p:txBody>
      </p:sp>
      <p:sp>
        <p:nvSpPr>
          <p:cNvPr id="5" name="Θέση υποσέλιδου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0091E-B363-4F28-8933-99BDF43E81AF}" type="slidenum">
              <a:rPr lang="el-GR" smtClean="0"/>
              <a:t>‹#›</a:t>
            </a:fld>
            <a:endParaRPr lang="el-GR"/>
          </a:p>
        </p:txBody>
      </p:sp>
    </p:spTree>
    <p:extLst>
      <p:ext uri="{BB962C8B-B14F-4D97-AF65-F5344CB8AC3E}">
        <p14:creationId xmlns:p14="http://schemas.microsoft.com/office/powerpoint/2010/main" val="71525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20" y="0"/>
            <a:ext cx="1008000" cy="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000" y="-2248"/>
            <a:ext cx="8136000" cy="89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1440" y="4005064"/>
            <a:ext cx="9132560" cy="2015936"/>
          </a:xfrm>
          <a:prstGeom prst="rect">
            <a:avLst/>
          </a:prstGeom>
        </p:spPr>
        <p:txBody>
          <a:bodyPr wrap="square">
            <a:spAutoFit/>
          </a:bodyPr>
          <a:lstStyle/>
          <a:p>
            <a:r>
              <a:rPr lang="el-GR" sz="2500" dirty="0">
                <a:effectLst>
                  <a:glow rad="101600">
                    <a:schemeClr val="accent5">
                      <a:satMod val="175000"/>
                      <a:alpha val="40000"/>
                    </a:schemeClr>
                  </a:glow>
                </a:effectLst>
                <a:latin typeface="Garamond" pitchFamily="18" charset="0"/>
              </a:rPr>
              <a:t>Αγαπητοί συνάδελφοι</a:t>
            </a:r>
          </a:p>
          <a:p>
            <a:r>
              <a:rPr lang="el-GR" sz="2500" dirty="0">
                <a:effectLst>
                  <a:glow rad="101600">
                    <a:schemeClr val="accent5">
                      <a:satMod val="175000"/>
                      <a:alpha val="40000"/>
                    </a:schemeClr>
                  </a:glow>
                </a:effectLst>
                <a:latin typeface="Garamond" pitchFamily="18" charset="0"/>
              </a:rPr>
              <a:t>Ένα θέμα που μας απασχολεί όλους το τελευταίο διάστημα είναι η αποτελεσματική διαχείριση της ύλης της Χημείας στην Γ Λυκείου, αλλά φυσικά και η συνολική αρνητική πορεία που διαγράφει η παρουσία της Χημείας στην </a:t>
            </a:r>
            <a:r>
              <a:rPr lang="el-GR" sz="2500" dirty="0" err="1">
                <a:effectLst>
                  <a:glow rad="101600">
                    <a:schemeClr val="accent5">
                      <a:satMod val="175000"/>
                      <a:alpha val="40000"/>
                    </a:schemeClr>
                  </a:glow>
                </a:effectLst>
                <a:latin typeface="Garamond" pitchFamily="18" charset="0"/>
              </a:rPr>
              <a:t>Ββάθμια</a:t>
            </a:r>
            <a:r>
              <a:rPr lang="el-GR" sz="2500" dirty="0">
                <a:effectLst>
                  <a:glow rad="101600">
                    <a:schemeClr val="accent5">
                      <a:satMod val="175000"/>
                      <a:alpha val="40000"/>
                    </a:schemeClr>
                  </a:glow>
                </a:effectLst>
                <a:latin typeface="Garamond" pitchFamily="18" charset="0"/>
              </a:rPr>
              <a:t> εκπαίδευση.</a:t>
            </a:r>
          </a:p>
        </p:txBody>
      </p:sp>
      <p:pic>
        <p:nvPicPr>
          <p:cNvPr id="3" name="Χορός σε 118 - 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13296" y="2164288"/>
            <a:ext cx="609600" cy="609600"/>
          </a:xfrm>
          <a:prstGeom prst="rect">
            <a:avLst/>
          </a:prstGeom>
        </p:spPr>
      </p:pic>
      <p:sp>
        <p:nvSpPr>
          <p:cNvPr id="7" name="TextBox 6"/>
          <p:cNvSpPr txBox="1"/>
          <p:nvPr/>
        </p:nvSpPr>
        <p:spPr>
          <a:xfrm>
            <a:off x="-24056" y="1268760"/>
            <a:ext cx="9132560" cy="240065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2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ramond" pitchFamily="18" charset="0"/>
              </a:rPr>
              <a:t>Το ΠΤ Κρήτης της ΕΕΧ στο πλαίσιο της επικοινωνίας των μελών του και λαμβάνοντας υπόψιν τις ανησυχίες τους για την πορεία της Χημείας και την διαχείριση της ύλης της Γ Λυκείου καλεί τους συναδέλφους μέλη του ΠΤ σε διαδικτυακή συζήτηση την ΠΕΜΠΤΗ 17/12/2020</a:t>
            </a:r>
          </a:p>
          <a:p>
            <a:pPr algn="ctr"/>
            <a:r>
              <a:rPr lang="el-GR" sz="2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ramond" pitchFamily="18" charset="0"/>
              </a:rPr>
              <a:t>και ώρα 21:00</a:t>
            </a:r>
          </a:p>
          <a:p>
            <a:pPr algn="ctr"/>
            <a:r>
              <a:rPr lang="el-GR" sz="2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ramond" pitchFamily="18" charset="0"/>
              </a:rPr>
              <a:t>Η συζήτηση θα γίνει μέσω της πλατφόρμας </a:t>
            </a:r>
            <a:r>
              <a:rPr lang="en-US" sz="2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ramond" pitchFamily="18" charset="0"/>
              </a:rPr>
              <a:t>zoom</a:t>
            </a:r>
            <a:endParaRPr lang="el-GR" sz="2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ramond" pitchFamily="18" charset="0"/>
            </a:endParaRPr>
          </a:p>
        </p:txBody>
      </p:sp>
    </p:spTree>
    <p:extLst>
      <p:ext uri="{BB962C8B-B14F-4D97-AF65-F5344CB8AC3E}">
        <p14:creationId xmlns:p14="http://schemas.microsoft.com/office/powerpoint/2010/main" val="3438255526"/>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1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018"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78"/>
            <a:ext cx="1008000" cy="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512" y="9168"/>
            <a:ext cx="8136000" cy="89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144016" y="1168291"/>
            <a:ext cx="5652120" cy="4708981"/>
          </a:xfrm>
          <a:prstGeom prst="rect">
            <a:avLst/>
          </a:prstGeom>
        </p:spPr>
        <p:txBody>
          <a:bodyPr wrap="square">
            <a:spAutoFit/>
          </a:bodyPr>
          <a:lstStyle/>
          <a:p>
            <a:r>
              <a:rPr lang="el-GR" sz="2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ramond" pitchFamily="18" charset="0"/>
              </a:rPr>
              <a:t>Αναμφίβολα ο ρόλος του εκπαιδευτικού δεν μπορεί να περιγραφεί ως μια απλή εργασία. </a:t>
            </a:r>
            <a:r>
              <a:rPr lang="el-GR" sz="2500" dirty="0">
                <a:effectLst>
                  <a:glow rad="101600">
                    <a:schemeClr val="accent3">
                      <a:satMod val="175000"/>
                      <a:alpha val="40000"/>
                    </a:schemeClr>
                  </a:glow>
                </a:effectLst>
                <a:latin typeface="Garamond" pitchFamily="18" charset="0"/>
              </a:rPr>
              <a:t>Η διδασκαλία, η μετάδοση γνώσης με οργανωμένο και συστηματικό τρόπο αποτελεί μια σύνθετη διαδικασία που διαμορφώνεται από πολλές και διαφορετικές παραμέτρους. </a:t>
            </a:r>
            <a:r>
              <a:rPr lang="el-GR" sz="2500" dirty="0">
                <a:effectLst>
                  <a:glow rad="139700">
                    <a:schemeClr val="accent5">
                      <a:satMod val="175000"/>
                      <a:alpha val="40000"/>
                    </a:schemeClr>
                  </a:glow>
                </a:effectLst>
                <a:latin typeface="Garamond" pitchFamily="18" charset="0"/>
              </a:rPr>
              <a:t>Απευθυνόμαστε σε νέους ανθρώπους, σε μια κρίσιμη περίοδο της ηλικίας τους, που ο καθένας βιώνει και διαφορετικά προσωπικά ζητήματα τα οποία επηρεάζουν την ψυχολογία του και κατ’ επέκταση επιδρούν στη διάθεσή τους απέναντι στο μάθημα. </a:t>
            </a:r>
          </a:p>
        </p:txBody>
      </p:sp>
      <p:pic>
        <p:nvPicPr>
          <p:cNvPr id="7" name="Χορός σε 118 - 0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52320" y="3861048"/>
            <a:ext cx="609600" cy="609600"/>
          </a:xfrm>
          <a:prstGeom prst="rect">
            <a:avLst/>
          </a:prstGeom>
        </p:spPr>
      </p:pic>
      <p:pic>
        <p:nvPicPr>
          <p:cNvPr id="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380" y="1628800"/>
            <a:ext cx="295211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210716"/>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8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985" fill="hold"/>
                                        <p:tgtEl>
                                          <p:spTgt spid="7"/>
                                        </p:tgtEl>
                                      </p:cBhvr>
                                    </p:cmd>
                                  </p:childTnLst>
                                </p:cTn>
                              </p:par>
                            </p:childTnLst>
                          </p:cTn>
                        </p:par>
                      </p:childTnLst>
                    </p:cTn>
                  </p:par>
                </p:childTnLst>
              </p:cTn>
              <p:nextCondLst>
                <p:cond evt="onClick" delay="0">
                  <p:tgtEl>
                    <p:spTgt spid="7"/>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78"/>
            <a:ext cx="1008000" cy="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512" y="9168"/>
            <a:ext cx="8136000" cy="89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107504" y="1481003"/>
            <a:ext cx="5760640" cy="4324261"/>
          </a:xfrm>
          <a:prstGeom prst="rect">
            <a:avLst/>
          </a:prstGeom>
        </p:spPr>
        <p:txBody>
          <a:bodyPr wrap="square">
            <a:spAutoFit/>
          </a:bodyPr>
          <a:lstStyle/>
          <a:p>
            <a:r>
              <a:rPr lang="el-GR" sz="2500" dirty="0">
                <a:effectLst>
                  <a:glow rad="101600">
                    <a:schemeClr val="accent6">
                      <a:satMod val="175000"/>
                      <a:alpha val="40000"/>
                    </a:schemeClr>
                  </a:glow>
                </a:effectLst>
                <a:latin typeface="Garamond" pitchFamily="18" charset="0"/>
              </a:rPr>
              <a:t>Βιώνουμε, ιδιαίτερα τα τελευταία χρόνια, μια συρρίκνωση των λειτουργικών δυνατοτήτων των σχολικών μονάδων με ελλείψεις σε υλικό αλλά και σε ανθρώπινο δυναμικό. </a:t>
            </a:r>
            <a:endParaRPr lang="en-US" sz="2500" dirty="0" smtClean="0">
              <a:effectLst>
                <a:glow rad="101600">
                  <a:schemeClr val="accent6">
                    <a:satMod val="175000"/>
                    <a:alpha val="40000"/>
                  </a:schemeClr>
                </a:glow>
              </a:effectLst>
              <a:latin typeface="Garamond" pitchFamily="18" charset="0"/>
            </a:endParaRPr>
          </a:p>
          <a:p>
            <a:r>
              <a:rPr lang="el-GR" sz="2500" dirty="0" smtClean="0">
                <a:effectLst>
                  <a:glow rad="101600">
                    <a:schemeClr val="accent5">
                      <a:satMod val="175000"/>
                      <a:alpha val="40000"/>
                    </a:schemeClr>
                  </a:glow>
                </a:effectLst>
                <a:latin typeface="Garamond" pitchFamily="18" charset="0"/>
              </a:rPr>
              <a:t>Ακόμα </a:t>
            </a:r>
            <a:r>
              <a:rPr lang="el-GR" sz="2500" dirty="0">
                <a:effectLst>
                  <a:glow rad="101600">
                    <a:schemeClr val="accent5">
                      <a:satMod val="175000"/>
                      <a:alpha val="40000"/>
                    </a:schemeClr>
                  </a:glow>
                </a:effectLst>
                <a:latin typeface="Garamond" pitchFamily="18" charset="0"/>
              </a:rPr>
              <a:t>με την πάροδο των χρόνων αλλά και λόγω ιδιαίτερων συνθηκών (πχ, πανδημία) ανακύπτουν νέες ανάγκες όπως προηγμένος τεχνολογικός εξοπλισμός για την αποτελεσματική διδασκαλία από απόσταση, αλλά και εκμάθηση νέων τεχνικών γι αυτό τον σκοπό.</a:t>
            </a:r>
          </a:p>
        </p:txBody>
      </p:sp>
      <p:pic>
        <p:nvPicPr>
          <p:cNvPr id="2" name="Χορός σε 118 - 0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12360" y="4005064"/>
            <a:ext cx="609600" cy="609600"/>
          </a:xfrm>
          <a:prstGeom prst="rect">
            <a:avLst/>
          </a:prstGeom>
        </p:spPr>
      </p:pic>
      <p:pic>
        <p:nvPicPr>
          <p:cNvPr id="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380" y="1628800"/>
            <a:ext cx="295211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577278"/>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7168" fill="hold"/>
                                        <p:tgtEl>
                                          <p:spTgt spid="2"/>
                                        </p:tgtEl>
                                      </p:cBhvr>
                                    </p:cmd>
                                  </p:childTnLst>
                                </p:cTn>
                              </p:par>
                            </p:childTnLst>
                          </p:cTn>
                        </p:par>
                      </p:childTnLst>
                    </p:cTn>
                  </p:par>
                </p:childTnLst>
              </p:cTn>
              <p:nextCondLst>
                <p:cond evt="onClick" delay="0">
                  <p:tgtEl>
                    <p:spTgt spid="2"/>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78"/>
            <a:ext cx="1008000" cy="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512" y="9168"/>
            <a:ext cx="8136000" cy="89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107504" y="980728"/>
            <a:ext cx="5688632" cy="5863144"/>
          </a:xfrm>
          <a:prstGeom prst="rect">
            <a:avLst/>
          </a:prstGeom>
        </p:spPr>
        <p:txBody>
          <a:bodyPr wrap="square">
            <a:spAutoFit/>
          </a:bodyPr>
          <a:lstStyle/>
          <a:p>
            <a:r>
              <a:rPr lang="el-GR" sz="2500" dirty="0">
                <a:effectLst>
                  <a:glow rad="101600">
                    <a:schemeClr val="accent3">
                      <a:satMod val="175000"/>
                      <a:alpha val="40000"/>
                    </a:schemeClr>
                  </a:glow>
                </a:effectLst>
                <a:latin typeface="Garamond" pitchFamily="18" charset="0"/>
              </a:rPr>
              <a:t>Σε αυτά τα πλαίσια το αυτονόητο που έχει στο νου του κάθε εκπαιδευτικός είναι μια ομαλή ροή του μαθήματος που διδάσκει στις τάξεις του Λυκείου με ισορροπημένο καταμερισμό της ύλης και σταδιακή εμβάθυνση στο επιστημονικό πεδίο.</a:t>
            </a:r>
          </a:p>
          <a:p>
            <a:r>
              <a:rPr lang="el-GR" sz="2500" dirty="0">
                <a:effectLst>
                  <a:glow rad="101600">
                    <a:schemeClr val="accent2">
                      <a:satMod val="175000"/>
                      <a:alpha val="40000"/>
                    </a:schemeClr>
                  </a:glow>
                </a:effectLst>
                <a:latin typeface="Garamond" pitchFamily="18" charset="0"/>
              </a:rPr>
              <a:t>Όμως τα τελευταία χρόνια παρατηρούμε στο μάθημα της Χημείας μια πλήρη ανισοκατανομή του περιεχομένου του. </a:t>
            </a:r>
            <a:endParaRPr lang="en-US" sz="2500" dirty="0" smtClean="0">
              <a:effectLst>
                <a:glow rad="101600">
                  <a:schemeClr val="accent2">
                    <a:satMod val="175000"/>
                    <a:alpha val="40000"/>
                  </a:schemeClr>
                </a:glow>
              </a:effectLst>
              <a:latin typeface="Garamond" pitchFamily="18" charset="0"/>
            </a:endParaRPr>
          </a:p>
          <a:p>
            <a:r>
              <a:rPr lang="el-GR" sz="2500" dirty="0" smtClean="0">
                <a:effectLst>
                  <a:glow rad="139700">
                    <a:schemeClr val="accent5">
                      <a:satMod val="175000"/>
                      <a:alpha val="40000"/>
                    </a:schemeClr>
                  </a:glow>
                </a:effectLst>
                <a:latin typeface="Garamond" pitchFamily="18" charset="0"/>
              </a:rPr>
              <a:t>Αυτό </a:t>
            </a:r>
            <a:r>
              <a:rPr lang="el-GR" sz="2500" dirty="0">
                <a:effectLst>
                  <a:glow rad="139700">
                    <a:schemeClr val="accent5">
                      <a:satMod val="175000"/>
                      <a:alpha val="40000"/>
                    </a:schemeClr>
                  </a:glow>
                </a:effectLst>
                <a:latin typeface="Garamond" pitchFamily="18" charset="0"/>
              </a:rPr>
              <a:t>που υλοποιείται είναι μια σταδιακή αύξηση της διδακτέας ύλης κάθε χρονιά, οδηγώντας σε μια εκτός ορίων αύξηση του όγκου του μαθήματος στην Γ Λυκείου. Παράλληλα η Β Λυκείου έχει μείνει χωρίς ουσιαστική παρουσία Χημείας. </a:t>
            </a:r>
          </a:p>
        </p:txBody>
      </p:sp>
      <p:pic>
        <p:nvPicPr>
          <p:cNvPr id="7" name="Χορός σε 118 - 0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60438" y="4149080"/>
            <a:ext cx="609600" cy="609600"/>
          </a:xfrm>
          <a:prstGeom prst="rect">
            <a:avLst/>
          </a:prstGeom>
        </p:spPr>
      </p:pic>
      <p:pic>
        <p:nvPicPr>
          <p:cNvPr id="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380" y="1979407"/>
            <a:ext cx="295211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290037"/>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9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7194" fill="hold"/>
                                        <p:tgtEl>
                                          <p:spTgt spid="7"/>
                                        </p:tgtEl>
                                      </p:cBhvr>
                                    </p:cmd>
                                  </p:childTnLst>
                                </p:cTn>
                              </p:par>
                            </p:childTnLst>
                          </p:cTn>
                        </p:par>
                      </p:childTnLst>
                    </p:cTn>
                  </p:par>
                </p:childTnLst>
              </p:cTn>
              <p:nextCondLst>
                <p:cond evt="onClick" delay="0">
                  <p:tgtEl>
                    <p:spTgt spid="7"/>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78"/>
            <a:ext cx="1008000" cy="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512" y="9168"/>
            <a:ext cx="8136000" cy="89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251520" y="1649700"/>
            <a:ext cx="4860992" cy="393954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l-GR" sz="2500" dirty="0">
                <a:effectLst>
                  <a:glow rad="63500">
                    <a:schemeClr val="accent2">
                      <a:satMod val="175000"/>
                      <a:alpha val="40000"/>
                    </a:schemeClr>
                  </a:glow>
                </a:effectLst>
                <a:latin typeface="Garamond" pitchFamily="18" charset="0"/>
              </a:rPr>
              <a:t>Έτσι ανακόπτεται βίαια η ομαλή διδακτική προσέγγιση καθώς περνάμε από την μια τάξη στην άλλη, με αρνητικά αποτελέσματα στην επιδιωκόμενη μετάδοση της γνώσης, αλλά φυσικά και σημαντική επιβάρυνση (σωματική – ψυχολογική) στους συναδέλφους που επιδιώκουν να ολοκληρώσουν με αξιοπρεπή τρόπο την διδασκαλία της διδακτέας ύλης. </a:t>
            </a:r>
          </a:p>
        </p:txBody>
      </p:sp>
      <p:pic>
        <p:nvPicPr>
          <p:cNvPr id="4" name="Χορός σε 118 - 0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23378" y="3842752"/>
            <a:ext cx="609600" cy="609600"/>
          </a:xfrm>
          <a:prstGeom prst="rect">
            <a:avLst/>
          </a:prstGeom>
        </p:spPr>
      </p:pic>
      <p:pic>
        <p:nvPicPr>
          <p:cNvPr id="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1666694"/>
            <a:ext cx="295211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538806"/>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959"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78"/>
            <a:ext cx="1008000" cy="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512" y="9168"/>
            <a:ext cx="8136000" cy="89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251520" y="1118929"/>
            <a:ext cx="4768323" cy="5478423"/>
          </a:xfrm>
          <a:prstGeom prst="rect">
            <a:avLst/>
          </a:prstGeom>
        </p:spPr>
        <p:txBody>
          <a:bodyPr wrap="square">
            <a:spAutoFit/>
          </a:bodyPr>
          <a:lstStyle/>
          <a:p>
            <a:r>
              <a:rPr lang="el-GR" sz="2500" dirty="0">
                <a:effectLst>
                  <a:glow rad="101600">
                    <a:schemeClr val="accent5">
                      <a:satMod val="175000"/>
                      <a:alpha val="40000"/>
                    </a:schemeClr>
                  </a:glow>
                </a:effectLst>
                <a:latin typeface="Garamond" pitchFamily="18" charset="0"/>
              </a:rPr>
              <a:t>Σήμερα, επομένως, μετά τις διαδοχικές αυξήσεις της διδακτέας ύλης ζητείται να επιτευχθεί η διδασκαλία σχεδόν όλων των επιμέρους κεφαλαίων αυτού που λέμε «Γενική Χημεία» σε ένα σχολικό έτος και σε μαθητές που έχουν έρθει από μια Β Λυκείου χωρίς ουσιαστική διδασκαλία Χημείας. </a:t>
            </a:r>
            <a:endParaRPr lang="en-US" sz="2500" dirty="0" smtClean="0">
              <a:effectLst>
                <a:glow rad="101600">
                  <a:schemeClr val="accent5">
                    <a:satMod val="175000"/>
                    <a:alpha val="40000"/>
                  </a:schemeClr>
                </a:glow>
              </a:effectLst>
              <a:latin typeface="Garamond" pitchFamily="18" charset="0"/>
            </a:endParaRPr>
          </a:p>
          <a:p>
            <a:r>
              <a:rPr lang="el-GR" sz="2500" dirty="0" smtClean="0">
                <a:effectLst>
                  <a:glow rad="139700">
                    <a:schemeClr val="accent6">
                      <a:satMod val="175000"/>
                      <a:alpha val="40000"/>
                    </a:schemeClr>
                  </a:glow>
                </a:effectLst>
                <a:latin typeface="Garamond" pitchFamily="18" charset="0"/>
              </a:rPr>
              <a:t>Αλήθεια </a:t>
            </a:r>
            <a:r>
              <a:rPr lang="el-GR" sz="2500" dirty="0">
                <a:effectLst>
                  <a:glow rad="139700">
                    <a:schemeClr val="accent6">
                      <a:satMod val="175000"/>
                      <a:alpha val="40000"/>
                    </a:schemeClr>
                  </a:glow>
                </a:effectLst>
                <a:latin typeface="Garamond" pitchFamily="18" charset="0"/>
              </a:rPr>
              <a:t>πόσο εύκολο είναι να εμπεδωθεί και να γίνει κτήμα στους μαθητές αυτή η αυξημένη σε όγκο διδακτέα ύλη; Πόσο συνάδει με την ομαλή εκπαιδευτική διαδικασία;</a:t>
            </a:r>
          </a:p>
        </p:txBody>
      </p:sp>
      <p:pic>
        <p:nvPicPr>
          <p:cNvPr id="7" name="Χορός σε 118 - 0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68004" y="4005064"/>
            <a:ext cx="609600" cy="609600"/>
          </a:xfrm>
          <a:prstGeom prst="rect">
            <a:avLst/>
          </a:prstGeom>
        </p:spPr>
      </p:pic>
      <p:pic>
        <p:nvPicPr>
          <p:cNvPr id="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1666694"/>
            <a:ext cx="295211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210716"/>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474" fill="hold"/>
                                        <p:tgtEl>
                                          <p:spTgt spid="7"/>
                                        </p:tgtEl>
                                      </p:cBhvr>
                                    </p:cmd>
                                  </p:childTnLst>
                                </p:cTn>
                              </p:par>
                            </p:childTnLst>
                          </p:cTn>
                        </p:par>
                      </p:childTnLst>
                    </p:cTn>
                  </p:par>
                </p:childTnLst>
              </p:cTn>
              <p:nextCondLst>
                <p:cond evt="onClick" delay="0">
                  <p:tgtEl>
                    <p:spTgt spid="7"/>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78"/>
            <a:ext cx="1008000" cy="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512" y="9168"/>
            <a:ext cx="8136000" cy="89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179512" y="1124744"/>
            <a:ext cx="4572000" cy="547842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l-GR" sz="2500" dirty="0">
                <a:effectLst>
                  <a:glow rad="63500">
                    <a:schemeClr val="accent5">
                      <a:satMod val="175000"/>
                      <a:alpha val="40000"/>
                    </a:schemeClr>
                  </a:glow>
                </a:effectLst>
                <a:latin typeface="Garamond" pitchFamily="18" charset="0"/>
              </a:rPr>
              <a:t>Αγαπητοί συνάδελφοι</a:t>
            </a:r>
          </a:p>
          <a:p>
            <a:r>
              <a:rPr lang="el-GR" sz="2500" dirty="0">
                <a:effectLst>
                  <a:glow rad="63500">
                    <a:schemeClr val="accent5">
                      <a:satMod val="175000"/>
                      <a:alpha val="40000"/>
                    </a:schemeClr>
                  </a:glow>
                </a:effectLst>
                <a:latin typeface="Garamond" pitchFamily="18" charset="0"/>
              </a:rPr>
              <a:t>Το περιφερειακό τμήμα Κρήτης της  Ένωσης Ελλήνων Χημικών, λαμβάνοντας υπόψη τις ανησυχίες των συναδέλφων  για την διδασκαλία της Χημείας στην </a:t>
            </a:r>
            <a:r>
              <a:rPr lang="el-GR" sz="2500" dirty="0" err="1">
                <a:effectLst>
                  <a:glow rad="63500">
                    <a:schemeClr val="accent5">
                      <a:satMod val="175000"/>
                      <a:alpha val="40000"/>
                    </a:schemeClr>
                  </a:glow>
                </a:effectLst>
                <a:latin typeface="Garamond" pitchFamily="18" charset="0"/>
              </a:rPr>
              <a:t>Ββάθμια</a:t>
            </a:r>
            <a:r>
              <a:rPr lang="el-GR" sz="2500" dirty="0">
                <a:effectLst>
                  <a:glow rad="63500">
                    <a:schemeClr val="accent5">
                      <a:satMod val="175000"/>
                      <a:alpha val="40000"/>
                    </a:schemeClr>
                  </a:glow>
                </a:effectLst>
                <a:latin typeface="Garamond" pitchFamily="18" charset="0"/>
              </a:rPr>
              <a:t>, οργανώνει μια διαδικτυακή συζήτηση με σκοπό την ανταλλαγή απόψεων και την ανάδειξη του προβλήματος. </a:t>
            </a:r>
            <a:endParaRPr lang="en-US" sz="2500" dirty="0" smtClean="0">
              <a:effectLst>
                <a:glow rad="63500">
                  <a:schemeClr val="accent5">
                    <a:satMod val="175000"/>
                    <a:alpha val="40000"/>
                  </a:schemeClr>
                </a:glow>
              </a:effectLst>
              <a:latin typeface="Garamond" pitchFamily="18" charset="0"/>
            </a:endParaRPr>
          </a:p>
          <a:p>
            <a:r>
              <a:rPr lang="el-GR" sz="2500" dirty="0" smtClean="0">
                <a:effectLst>
                  <a:glow rad="63500">
                    <a:schemeClr val="accent2">
                      <a:satMod val="175000"/>
                      <a:alpha val="40000"/>
                    </a:schemeClr>
                  </a:glow>
                </a:effectLst>
                <a:latin typeface="Garamond" pitchFamily="18" charset="0"/>
              </a:rPr>
              <a:t>Ιδιαίτερα </a:t>
            </a:r>
            <a:r>
              <a:rPr lang="el-GR" sz="2500" dirty="0">
                <a:effectLst>
                  <a:glow rad="63500">
                    <a:schemeClr val="accent2">
                      <a:satMod val="175000"/>
                      <a:alpha val="40000"/>
                    </a:schemeClr>
                  </a:glow>
                </a:effectLst>
                <a:latin typeface="Garamond" pitchFamily="18" charset="0"/>
              </a:rPr>
              <a:t>η φετινή χρονιά, λόγω της επιδημίας, μεγιστοποιεί τα προβλήματα και επομένως την ανάγκη επίλυσης.</a:t>
            </a:r>
          </a:p>
        </p:txBody>
      </p:sp>
      <p:pic>
        <p:nvPicPr>
          <p:cNvPr id="7" name="Χορός σε 118 - 0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76256" y="3733800"/>
            <a:ext cx="609600" cy="609600"/>
          </a:xfrm>
          <a:prstGeom prst="rect">
            <a:avLst/>
          </a:prstGeom>
        </p:spPr>
      </p:pic>
      <p:pic>
        <p:nvPicPr>
          <p:cNvPr id="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1666694"/>
            <a:ext cx="295211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290037"/>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8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787" fill="hold"/>
                                        <p:tgtEl>
                                          <p:spTgt spid="7"/>
                                        </p:tgtEl>
                                      </p:cBhvr>
                                    </p:cmd>
                                  </p:childTnLst>
                                </p:cTn>
                              </p:par>
                            </p:childTnLst>
                          </p:cTn>
                        </p:par>
                      </p:childTnLst>
                    </p:cTn>
                  </p:par>
                </p:childTnLst>
              </p:cTn>
              <p:nextCondLst>
                <p:cond evt="onClick" delay="0">
                  <p:tgtEl>
                    <p:spTgt spid="7"/>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512" y="2238366"/>
            <a:ext cx="2592000" cy="335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7378"/>
            <a:ext cx="1008000" cy="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512" y="9168"/>
            <a:ext cx="8136000" cy="89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Χορός σε 118 - las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707904" y="5589240"/>
            <a:ext cx="609600" cy="609600"/>
          </a:xfrm>
          <a:prstGeom prst="rect">
            <a:avLst/>
          </a:prstGeom>
        </p:spPr>
      </p:pic>
      <p:sp>
        <p:nvSpPr>
          <p:cNvPr id="4" name="Ορθογώνιο 3"/>
          <p:cNvSpPr/>
          <p:nvPr/>
        </p:nvSpPr>
        <p:spPr>
          <a:xfrm>
            <a:off x="107504" y="1028343"/>
            <a:ext cx="6552728" cy="586314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l-GR" sz="2500" b="1" dirty="0">
                <a:effectLst>
                  <a:glow rad="101600">
                    <a:schemeClr val="accent2">
                      <a:satMod val="175000"/>
                      <a:alpha val="40000"/>
                    </a:schemeClr>
                  </a:glow>
                </a:effectLst>
                <a:latin typeface="Garamond" pitchFamily="18" charset="0"/>
              </a:rPr>
              <a:t>Η συζήτηση θα διεξαχθεί την ΠΕΜΠΤΗ 17/12/2020 ώρα 21.00 μμ, μέσω της ηλεκτρονικής πλατφόρμας </a:t>
            </a:r>
            <a:r>
              <a:rPr lang="en-US" sz="2500" b="1" dirty="0">
                <a:effectLst>
                  <a:glow rad="101600">
                    <a:schemeClr val="accent2">
                      <a:satMod val="175000"/>
                      <a:alpha val="40000"/>
                    </a:schemeClr>
                  </a:glow>
                </a:effectLst>
                <a:latin typeface="Garamond" pitchFamily="18" charset="0"/>
              </a:rPr>
              <a:t>zoom</a:t>
            </a:r>
            <a:r>
              <a:rPr lang="el-GR" sz="2500" b="1" dirty="0">
                <a:effectLst>
                  <a:glow rad="101600">
                    <a:schemeClr val="accent2">
                      <a:satMod val="175000"/>
                      <a:alpha val="40000"/>
                    </a:schemeClr>
                  </a:glow>
                </a:effectLst>
                <a:latin typeface="Garamond" pitchFamily="18" charset="0"/>
              </a:rPr>
              <a:t>. Τα στοιχεία για σύνδεση είναι τα παρακάτω:</a:t>
            </a:r>
            <a:endParaRPr lang="el-GR" sz="2500" dirty="0">
              <a:effectLst>
                <a:glow rad="101600">
                  <a:schemeClr val="accent2">
                    <a:satMod val="175000"/>
                    <a:alpha val="40000"/>
                  </a:schemeClr>
                </a:glow>
              </a:effectLst>
              <a:latin typeface="Garamond" pitchFamily="18" charset="0"/>
            </a:endParaRPr>
          </a:p>
          <a:p>
            <a:r>
              <a:rPr lang="en-US" sz="2500" dirty="0">
                <a:latin typeface="Garamond" pitchFamily="18" charset="0"/>
              </a:rPr>
              <a:t>Greek Chemists Association Local Department of Crete, </a:t>
            </a:r>
            <a:r>
              <a:rPr lang="en-US" sz="2500" dirty="0" smtClean="0">
                <a:latin typeface="Garamond" pitchFamily="18" charset="0"/>
              </a:rPr>
              <a:t>is </a:t>
            </a:r>
            <a:r>
              <a:rPr lang="en-US" sz="2500" dirty="0">
                <a:latin typeface="Garamond" pitchFamily="18" charset="0"/>
              </a:rPr>
              <a:t>inviting you to a scheduled Zoom </a:t>
            </a:r>
            <a:r>
              <a:rPr lang="en-US" sz="2500" dirty="0" smtClean="0">
                <a:latin typeface="Garamond" pitchFamily="18" charset="0"/>
              </a:rPr>
              <a:t>meeting.</a:t>
            </a:r>
            <a:endParaRPr lang="en-US" sz="2500" dirty="0">
              <a:latin typeface="Garamond" pitchFamily="18" charset="0"/>
            </a:endParaRPr>
          </a:p>
          <a:p>
            <a:r>
              <a:rPr lang="en-US" sz="2500" dirty="0" smtClean="0">
                <a:latin typeface="Garamond" pitchFamily="18" charset="0"/>
              </a:rPr>
              <a:t>Topic</a:t>
            </a:r>
            <a:r>
              <a:rPr lang="el-GR" sz="2500" dirty="0">
                <a:latin typeface="Garamond" pitchFamily="18" charset="0"/>
              </a:rPr>
              <a:t>: Διαδικτυακή συζήτηση για την ύλη της Χημείας</a:t>
            </a:r>
          </a:p>
          <a:p>
            <a:r>
              <a:rPr lang="en-US" sz="2500" dirty="0">
                <a:effectLst>
                  <a:glow rad="101600">
                    <a:schemeClr val="accent5">
                      <a:satMod val="175000"/>
                      <a:alpha val="40000"/>
                    </a:schemeClr>
                  </a:glow>
                </a:effectLst>
                <a:latin typeface="Garamond" pitchFamily="18" charset="0"/>
              </a:rPr>
              <a:t>Time: Dec 17, 2020 09:00 PM Athens</a:t>
            </a:r>
            <a:endParaRPr lang="el-GR" sz="2500" dirty="0">
              <a:effectLst>
                <a:glow rad="101600">
                  <a:schemeClr val="accent5">
                    <a:satMod val="175000"/>
                    <a:alpha val="40000"/>
                  </a:schemeClr>
                </a:glow>
              </a:effectLst>
              <a:latin typeface="Garamond" pitchFamily="18" charset="0"/>
            </a:endParaRPr>
          </a:p>
          <a:p>
            <a:r>
              <a:rPr lang="en-US" sz="2500" dirty="0">
                <a:latin typeface="Garamond" pitchFamily="18" charset="0"/>
              </a:rPr>
              <a:t>Join Zoom Meeting</a:t>
            </a:r>
            <a:endParaRPr lang="el-GR" sz="2500" dirty="0">
              <a:latin typeface="Garamond" pitchFamily="18" charset="0"/>
            </a:endParaRPr>
          </a:p>
          <a:p>
            <a:r>
              <a:rPr lang="en-US" sz="2500" dirty="0">
                <a:effectLst>
                  <a:glow rad="139700">
                    <a:schemeClr val="accent6">
                      <a:satMod val="175000"/>
                      <a:alpha val="40000"/>
                    </a:schemeClr>
                  </a:glow>
                </a:effectLst>
                <a:latin typeface="Garamond" pitchFamily="18" charset="0"/>
              </a:rPr>
              <a:t>https://us05web.zoom.us/j/88141477118?pwd=R1JGdDRXbGkzcFkvRjI2MXVjM1hwdz09</a:t>
            </a:r>
            <a:endParaRPr lang="el-GR" sz="2500" dirty="0">
              <a:effectLst>
                <a:glow rad="139700">
                  <a:schemeClr val="accent6">
                    <a:satMod val="175000"/>
                    <a:alpha val="40000"/>
                  </a:schemeClr>
                </a:glow>
              </a:effectLst>
              <a:latin typeface="Garamond" pitchFamily="18" charset="0"/>
            </a:endParaRPr>
          </a:p>
          <a:p>
            <a:r>
              <a:rPr lang="en-US" sz="2500" dirty="0">
                <a:latin typeface="Garamond" pitchFamily="18" charset="0"/>
              </a:rPr>
              <a:t>Meeting ID</a:t>
            </a:r>
            <a:r>
              <a:rPr lang="el-GR" sz="2500" dirty="0">
                <a:latin typeface="Garamond" pitchFamily="18" charset="0"/>
              </a:rPr>
              <a:t>: 881 4147 7118</a:t>
            </a:r>
          </a:p>
          <a:p>
            <a:r>
              <a:rPr lang="en-US" sz="2500" dirty="0">
                <a:latin typeface="Garamond" pitchFamily="18" charset="0"/>
              </a:rPr>
              <a:t>Passcode</a:t>
            </a:r>
            <a:r>
              <a:rPr lang="el-GR" sz="2500" dirty="0">
                <a:latin typeface="Garamond" pitchFamily="18" charset="0"/>
              </a:rPr>
              <a:t>: 2</a:t>
            </a:r>
            <a:r>
              <a:rPr lang="en-US" sz="2500" dirty="0" err="1" smtClean="0">
                <a:latin typeface="Garamond" pitchFamily="18" charset="0"/>
              </a:rPr>
              <a:t>BGypL</a:t>
            </a:r>
            <a:endParaRPr lang="el-GR" sz="2500" dirty="0">
              <a:latin typeface="Garamond" pitchFamily="18" charset="0"/>
            </a:endParaRPr>
          </a:p>
          <a:p>
            <a:r>
              <a:rPr lang="el-GR" sz="2500" dirty="0">
                <a:latin typeface="Garamond" pitchFamily="18" charset="0"/>
              </a:rPr>
              <a:t>Σας καλούμε να συμμετάσχετε</a:t>
            </a:r>
          </a:p>
        </p:txBody>
      </p:sp>
    </p:spTree>
    <p:extLst>
      <p:ext uri="{BB962C8B-B14F-4D97-AF65-F5344CB8AC3E}">
        <p14:creationId xmlns:p14="http://schemas.microsoft.com/office/powerpoint/2010/main" val="1253912002"/>
      </p:ext>
    </p:extLst>
  </p:cSld>
  <p:clrMapOvr>
    <a:masterClrMapping/>
  </p:clrMapOvr>
  <mc:AlternateContent xmlns:mc="http://schemas.openxmlformats.org/markup-compatibility/2006">
    <mc:Choice xmlns:p14="http://schemas.microsoft.com/office/powerpoint/2010/main" Requires="p14">
      <p:transition p14:dur="250" advClick="0" advTm="10000">
        <p:sndAc>
          <p:endSnd/>
        </p:sndAc>
      </p:transition>
    </mc:Choice>
    <mc:Fallback>
      <p:transition advClick="0" advTm="10000">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9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7194" fill="hold"/>
                                        <p:tgtEl>
                                          <p:spTgt spid="7"/>
                                        </p:tgtEl>
                                      </p:cBhvr>
                                    </p:cmd>
                                  </p:childTnLst>
                                </p:cTn>
                              </p:par>
                            </p:childTnLst>
                          </p:cTn>
                        </p:par>
                      </p:childTnLst>
                    </p:cTn>
                  </p:par>
                </p:childTnLst>
              </p:cTn>
              <p:nextCondLst>
                <p:cond evt="onClick" delay="0">
                  <p:tgtEl>
                    <p:spTgt spid="7"/>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589</Words>
  <Application>Microsoft Office PowerPoint</Application>
  <PresentationFormat>Προβολή στην οθόνη (4:3)</PresentationFormat>
  <Paragraphs>26</Paragraphs>
  <Slides>8</Slides>
  <Notes>0</Notes>
  <HiddenSlides>0</HiddenSlides>
  <MMClips>8</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19</cp:revision>
  <dcterms:created xsi:type="dcterms:W3CDTF">2020-12-12T20:02:27Z</dcterms:created>
  <dcterms:modified xsi:type="dcterms:W3CDTF">2020-12-14T18:07:56Z</dcterms:modified>
</cp:coreProperties>
</file>